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257" r:id="rId6"/>
    <p:sldId id="258" r:id="rId7"/>
    <p:sldId id="288" r:id="rId8"/>
    <p:sldId id="289" r:id="rId9"/>
    <p:sldId id="392" r:id="rId10"/>
    <p:sldId id="290" r:id="rId11"/>
    <p:sldId id="294" r:id="rId12"/>
    <p:sldId id="291" r:id="rId13"/>
    <p:sldId id="292" r:id="rId14"/>
    <p:sldId id="293" r:id="rId15"/>
    <p:sldId id="259" r:id="rId16"/>
    <p:sldId id="370" r:id="rId17"/>
    <p:sldId id="296" r:id="rId18"/>
    <p:sldId id="393" r:id="rId19"/>
    <p:sldId id="371" r:id="rId20"/>
    <p:sldId id="394" r:id="rId21"/>
    <p:sldId id="373" r:id="rId22"/>
    <p:sldId id="374" r:id="rId23"/>
    <p:sldId id="375" r:id="rId24"/>
    <p:sldId id="376" r:id="rId25"/>
    <p:sldId id="377" r:id="rId26"/>
    <p:sldId id="343" r:id="rId27"/>
    <p:sldId id="345" r:id="rId28"/>
    <p:sldId id="379" r:id="rId29"/>
    <p:sldId id="380" r:id="rId30"/>
    <p:sldId id="381" r:id="rId31"/>
    <p:sldId id="382" r:id="rId32"/>
    <p:sldId id="378" r:id="rId33"/>
    <p:sldId id="355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89421-E412-4D40-8F52-9DABC5F9F4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23561-528A-4FF2-9BD5-CB8EB1136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6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97AB9D-BD53-4FE8-8445-4ACDE5F233E1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AFA81D-23A6-4A32-BDC9-6F2853040DE1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23561-528A-4FF2-9BD5-CB8EB11361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2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EB4570-305C-4201-98BB-2390F98635E1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fr-FR"/>
              <a:t>fscanf tra ve so item doc thanh cong. Neu het file tra ve EOF.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8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8906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91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740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748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2757-83EE-ED60-CA0A-9DFFE022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B567E-DBDC-2ED2-143C-EC278DCFC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062BD-A500-B3E0-AD3A-D022EA4B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510A2-544D-5B7B-E239-97A114B4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537A8-5B66-8A5D-8913-E2B7D33A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1C77-7B0C-4DB2-B5A3-C5F295D0287B}" type="datetime1">
              <a:rPr lang="en-US" altLang="zh-CN" smtClean="0"/>
              <a:pPr/>
              <a:t>2/10/2025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B1F76-36D3-B012-C37D-4A9A09283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3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456113"/>
          </a:xfrm>
        </p:spPr>
        <p:txBody>
          <a:bodyPr/>
          <a:lstStyle/>
          <a:p>
            <a:pPr lvl="0"/>
            <a:endParaRPr lang="fr-FR" noProof="0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248D4-B853-4B83-9111-64CBC1976B17}" type="datetime1">
              <a:rPr lang="en-US" smtClean="0"/>
              <a:pPr>
                <a:defRPr/>
              </a:pPr>
              <a:t>2/10/2025</a:t>
            </a:fld>
            <a:endParaRPr 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44140-C7B5-4263-A471-919FC08D1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5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3663"/>
            <a:ext cx="5384800" cy="2152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C499C7A4-023B-484B-8908-28FC96098A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85B4D063-1C45-46E6-95EB-1828591A2E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9">
            <a:extLst>
              <a:ext uri="{FF2B5EF4-FFF2-40B4-BE49-F238E27FC236}">
                <a16:creationId xmlns:a16="http://schemas.microsoft.com/office/drawing/2014/main" id="{162E984C-18B4-4B38-8645-F69040ACC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8952A-B2AA-48DE-966B-2F02BF0D32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995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4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3648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4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71685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5855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6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5336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34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2460-A401-ED18-4208-AF460E5A3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78875-BA48-58E5-F7B3-39EFA77E4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9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CD73973A-6D92-4665-A114-0EC08EF48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Modes for </a:t>
            </a:r>
            <a:r>
              <a:rPr lang="fr-FR" dirty="0" err="1"/>
              <a:t>binary</a:t>
            </a:r>
            <a:r>
              <a:rPr lang="fr-FR" dirty="0"/>
              <a:t> file</a:t>
            </a:r>
          </a:p>
        </p:txBody>
      </p:sp>
      <p:graphicFrame>
        <p:nvGraphicFramePr>
          <p:cNvPr id="114717" name="Group 29">
            <a:extLst>
              <a:ext uri="{FF2B5EF4-FFF2-40B4-BE49-F238E27FC236}">
                <a16:creationId xmlns:a16="http://schemas.microsoft.com/office/drawing/2014/main" id="{85B9A9E2-8B6C-4C37-ACE2-80358E6926B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10976646"/>
              </p:ext>
            </p:extLst>
          </p:nvPr>
        </p:nvGraphicFramePr>
        <p:xfrm>
          <a:off x="338138" y="1058863"/>
          <a:ext cx="11515724" cy="3863974"/>
        </p:xfrm>
        <a:graphic>
          <a:graphicData uri="http://schemas.openxmlformats.org/drawingml/2006/table">
            <a:tbl>
              <a:tblPr/>
              <a:tblGrid>
                <a:gridCol w="215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mode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Description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"rb"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opens an existing binary file for reading.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"wb"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creates a binary file for writing.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8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"ab"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opens an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existing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binary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file for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appending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"r+b"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opens an existing binary file for reading or writing.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7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"w+b"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creates a binary file for reading or writing.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"a+b"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opens or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create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an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existing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binary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file for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appending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62A0EF6B-4C5A-4870-A384-BE2A0BD59F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Closing a file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C4420AB-378D-4B19-B110-E1BED96F45B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dirty="0"/>
              <a:t>The </a:t>
            </a:r>
            <a:r>
              <a:rPr lang="fr-FR" altLang="en-US" dirty="0" err="1"/>
              <a:t>fclose</a:t>
            </a:r>
            <a:r>
              <a:rPr lang="fr-FR" altLang="en-US" dirty="0"/>
              <a:t> command can </a:t>
            </a:r>
            <a:r>
              <a:rPr lang="fr-FR" altLang="en-US" dirty="0" err="1"/>
              <a:t>be</a:t>
            </a:r>
            <a:r>
              <a:rPr lang="fr-FR" altLang="en-US" dirty="0"/>
              <a:t> </a:t>
            </a:r>
            <a:r>
              <a:rPr lang="fr-FR" altLang="en-US" dirty="0" err="1"/>
              <a:t>used</a:t>
            </a:r>
            <a:r>
              <a:rPr lang="fr-FR" altLang="en-US" dirty="0"/>
              <a:t> to </a:t>
            </a:r>
            <a:r>
              <a:rPr lang="fr-FR" altLang="en-US" dirty="0" err="1"/>
              <a:t>disconnect</a:t>
            </a:r>
            <a:r>
              <a:rPr lang="fr-FR" altLang="en-US" dirty="0"/>
              <a:t> a file pointer </a:t>
            </a:r>
            <a:r>
              <a:rPr lang="fr-FR" altLang="en-US" dirty="0" err="1"/>
              <a:t>from</a:t>
            </a:r>
            <a:r>
              <a:rPr lang="fr-FR" altLang="en-US" dirty="0"/>
              <a:t> a file. </a:t>
            </a:r>
          </a:p>
          <a:p>
            <a:pPr eaLnBrk="1" hangingPunct="1"/>
            <a:endParaRPr lang="fr-FR" altLang="en-US" dirty="0"/>
          </a:p>
          <a:p>
            <a:pPr eaLnBrk="1" hangingPunct="1"/>
            <a:r>
              <a:rPr lang="fr-FR" altLang="en-US" dirty="0" err="1"/>
              <a:t>int</a:t>
            </a:r>
            <a:r>
              <a:rPr lang="fr-FR" altLang="en-US" dirty="0"/>
              <a:t> </a:t>
            </a:r>
            <a:r>
              <a:rPr lang="fr-FR" altLang="en-US" dirty="0" err="1"/>
              <a:t>fclose</a:t>
            </a:r>
            <a:r>
              <a:rPr lang="fr-FR" altLang="en-US" dirty="0"/>
              <a:t>(FILE *</a:t>
            </a:r>
            <a:r>
              <a:rPr lang="fr-FR" altLang="en-US" dirty="0" err="1"/>
              <a:t>stream</a:t>
            </a:r>
            <a:r>
              <a:rPr lang="fr-FR" altLang="en-US" dirty="0"/>
              <a:t>); </a:t>
            </a:r>
          </a:p>
          <a:p>
            <a:pPr eaLnBrk="1" hangingPunct="1"/>
            <a:endParaRPr lang="fr-FR" altLang="en-US" dirty="0"/>
          </a:p>
          <a:p>
            <a:pPr eaLnBrk="1" hangingPunct="1"/>
            <a:r>
              <a:rPr lang="en-US" altLang="en-US" dirty="0"/>
              <a:t>To close a file when finished with reading or writing operations.</a:t>
            </a:r>
            <a:endParaRPr lang="fr-F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141A-F910-E3BE-0A83-233A21D3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031C0-01F9-3C2C-BA34-D7D2F70208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>
                <a:latin typeface="+mn-lt"/>
              </a:rPr>
              <a:t>Example 1. Open and close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AC56A-B286-6479-550A-9F6D8FC3A0A0}"/>
              </a:ext>
            </a:extLst>
          </p:cNvPr>
          <p:cNvSpPr txBox="1"/>
          <p:nvPr/>
        </p:nvSpPr>
        <p:spPr>
          <a:xfrm>
            <a:off x="4117086" y="1567129"/>
            <a:ext cx="7312914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main()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filename[]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"haiku.txt"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"The value of 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: 0x%p\n"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"Ready to close the file."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0C8C14-6269-C212-2262-591074CFE066}"/>
              </a:ext>
            </a:extLst>
          </p:cNvPr>
          <p:cNvSpPr txBox="1"/>
          <p:nvPr/>
        </p:nvSpPr>
        <p:spPr>
          <a:xfrm>
            <a:off x="4773168" y="2606040"/>
            <a:ext cx="6673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Processing a file character by character</a:t>
            </a:r>
          </a:p>
        </p:txBody>
      </p:sp>
    </p:spTree>
    <p:extLst>
      <p:ext uri="{BB962C8B-B14F-4D97-AF65-F5344CB8AC3E}">
        <p14:creationId xmlns:p14="http://schemas.microsoft.com/office/powerpoint/2010/main" val="391537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839A7FFD-8C89-40E3-A14C-6E2B18DAF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Reading and Writing Disk Files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CD01E1F-A7AD-4B48-B115-750B94E6501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sz="2400" dirty="0"/>
              <a:t>In C, </a:t>
            </a:r>
            <a:r>
              <a:rPr lang="fr-FR" altLang="en-US" sz="2400" dirty="0" err="1"/>
              <a:t>you</a:t>
            </a:r>
            <a:r>
              <a:rPr lang="fr-FR" altLang="en-US" sz="2400" dirty="0"/>
              <a:t> can </a:t>
            </a:r>
            <a:r>
              <a:rPr lang="fr-FR" altLang="en-US" sz="2400" dirty="0" err="1"/>
              <a:t>perform</a:t>
            </a:r>
            <a:r>
              <a:rPr lang="fr-FR" altLang="en-US" sz="2400" dirty="0"/>
              <a:t> I/O </a:t>
            </a:r>
            <a:r>
              <a:rPr lang="fr-FR" altLang="en-US" sz="2400" dirty="0" err="1"/>
              <a:t>operations</a:t>
            </a:r>
            <a:r>
              <a:rPr lang="fr-FR" altLang="en-US" sz="2400" dirty="0"/>
              <a:t> in the </a:t>
            </a:r>
            <a:r>
              <a:rPr lang="fr-FR" altLang="en-US" sz="2400" dirty="0" err="1"/>
              <a:t>following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ways</a:t>
            </a:r>
            <a:r>
              <a:rPr lang="fr-FR" altLang="en-US" sz="2400" dirty="0"/>
              <a:t>:</a:t>
            </a:r>
          </a:p>
          <a:p>
            <a:pPr lvl="1" eaLnBrk="1" hangingPunct="1"/>
            <a:r>
              <a:rPr lang="fr-FR" altLang="en-US" sz="2400" b="1" dirty="0"/>
              <a:t>Read or </a:t>
            </a:r>
            <a:r>
              <a:rPr lang="fr-FR" altLang="en-US" sz="2400" b="1" dirty="0" err="1"/>
              <a:t>write</a:t>
            </a:r>
            <a:r>
              <a:rPr lang="fr-FR" altLang="en-US" sz="2400" b="1" dirty="0"/>
              <a:t> one </a:t>
            </a:r>
            <a:r>
              <a:rPr lang="fr-FR" altLang="en-US" sz="2400" b="1" dirty="0" err="1"/>
              <a:t>character</a:t>
            </a:r>
            <a:r>
              <a:rPr lang="fr-FR" altLang="en-US" sz="2400" b="1" dirty="0"/>
              <a:t> at a time.</a:t>
            </a:r>
            <a:r>
              <a:rPr lang="fr-FR" altLang="en-US" sz="2400" dirty="0"/>
              <a:t> </a:t>
            </a:r>
          </a:p>
          <a:p>
            <a:pPr lvl="1" eaLnBrk="1" hangingPunct="1"/>
            <a:endParaRPr lang="fr-FR" altLang="en-US" sz="2400" dirty="0"/>
          </a:p>
          <a:p>
            <a:pPr lvl="1" eaLnBrk="1" hangingPunct="1"/>
            <a:r>
              <a:rPr lang="fr-FR" altLang="en-US" sz="2400" b="1" dirty="0"/>
              <a:t>Read or </a:t>
            </a:r>
            <a:r>
              <a:rPr lang="fr-FR" altLang="en-US" sz="2400" b="1" dirty="0" err="1"/>
              <a:t>write</a:t>
            </a:r>
            <a:r>
              <a:rPr lang="fr-FR" altLang="en-US" sz="2400" b="1" dirty="0"/>
              <a:t> one line of </a:t>
            </a:r>
            <a:r>
              <a:rPr lang="fr-FR" altLang="en-US" sz="2400" b="1" dirty="0" err="1"/>
              <a:t>text</a:t>
            </a:r>
            <a:r>
              <a:rPr lang="fr-FR" altLang="en-US" sz="2400" b="1" dirty="0"/>
              <a:t> (</a:t>
            </a:r>
            <a:r>
              <a:rPr lang="fr-FR" altLang="en-US" sz="2400" b="1" dirty="0" err="1"/>
              <a:t>that</a:t>
            </a:r>
            <a:r>
              <a:rPr lang="fr-FR" altLang="en-US" sz="2400" b="1" dirty="0"/>
              <a:t> </a:t>
            </a:r>
            <a:r>
              <a:rPr lang="fr-FR" altLang="en-US" sz="2400" b="1" dirty="0" err="1"/>
              <a:t>is</a:t>
            </a:r>
            <a:r>
              <a:rPr lang="fr-FR" altLang="en-US" sz="2400" b="1" dirty="0"/>
              <a:t>, one </a:t>
            </a:r>
            <a:r>
              <a:rPr lang="fr-FR" altLang="en-US" sz="2400" b="1" dirty="0" err="1"/>
              <a:t>character</a:t>
            </a:r>
            <a:r>
              <a:rPr lang="fr-FR" altLang="en-US" sz="2400" b="1" dirty="0"/>
              <a:t> line) at a time. </a:t>
            </a:r>
          </a:p>
          <a:p>
            <a:pPr lvl="1" eaLnBrk="1" hangingPunct="1">
              <a:buFontTx/>
              <a:buNone/>
            </a:pPr>
            <a:endParaRPr lang="fr-FR" altLang="en-US" sz="2400" b="1" dirty="0"/>
          </a:p>
          <a:p>
            <a:pPr lvl="1" eaLnBrk="1" hangingPunct="1"/>
            <a:r>
              <a:rPr lang="fr-FR" altLang="en-US" sz="2400" dirty="0"/>
              <a:t>Read or </a:t>
            </a:r>
            <a:r>
              <a:rPr lang="fr-FR" altLang="en-US" sz="2400" dirty="0" err="1"/>
              <a:t>write</a:t>
            </a:r>
            <a:r>
              <a:rPr lang="fr-FR" altLang="en-US" sz="2400" dirty="0"/>
              <a:t> one block of </a:t>
            </a:r>
            <a:r>
              <a:rPr lang="fr-FR" altLang="en-US" sz="2400" dirty="0" err="1"/>
              <a:t>characters</a:t>
            </a:r>
            <a:r>
              <a:rPr lang="fr-FR" altLang="en-US" sz="2400" dirty="0"/>
              <a:t> at a time. </a:t>
            </a:r>
            <a:endParaRPr lang="fr-FR" altLang="en-US" sz="2400" b="1" dirty="0"/>
          </a:p>
          <a:p>
            <a:pPr eaLnBrk="1" hangingPunct="1"/>
            <a:r>
              <a:rPr lang="fr-FR" altLang="en-US" sz="2400" b="1" dirty="0"/>
              <a:t>Read or </a:t>
            </a:r>
            <a:r>
              <a:rPr lang="fr-FR" altLang="en-US" sz="2400" b="1" dirty="0" err="1"/>
              <a:t>write</a:t>
            </a:r>
            <a:r>
              <a:rPr lang="fr-FR" altLang="en-US" sz="2400" b="1" dirty="0"/>
              <a:t> one </a:t>
            </a:r>
            <a:r>
              <a:rPr lang="fr-FR" altLang="en-US" sz="2400" b="1" dirty="0" err="1"/>
              <a:t>character</a:t>
            </a:r>
            <a:r>
              <a:rPr lang="fr-FR" altLang="en-US" sz="2400" b="1" dirty="0"/>
              <a:t> at a time.</a:t>
            </a:r>
            <a:endParaRPr lang="fr-FR" altLang="en-US" sz="2400" dirty="0"/>
          </a:p>
          <a:p>
            <a:pPr lvl="1"/>
            <a:r>
              <a:rPr lang="fr-FR" altLang="en-US" sz="2400" dirty="0" err="1"/>
              <a:t>Character</a:t>
            </a:r>
            <a:r>
              <a:rPr lang="fr-FR" altLang="en-US" sz="2400" dirty="0"/>
              <a:t> input and output</a:t>
            </a:r>
          </a:p>
          <a:p>
            <a:pPr lvl="2"/>
            <a:r>
              <a:rPr lang="fr-FR" altLang="en-US" sz="2400" dirty="0" err="1"/>
              <a:t>fgetc</a:t>
            </a:r>
            <a:r>
              <a:rPr lang="fr-FR" altLang="en-US" sz="2400" dirty="0"/>
              <a:t>() and </a:t>
            </a:r>
            <a:r>
              <a:rPr lang="fr-FR" altLang="en-US" sz="2400" dirty="0" err="1"/>
              <a:t>fputc</a:t>
            </a:r>
            <a:r>
              <a:rPr lang="fr-FR" altLang="en-US" sz="2400" dirty="0"/>
              <a:t>() </a:t>
            </a:r>
          </a:p>
          <a:p>
            <a:pPr lvl="1"/>
            <a:r>
              <a:rPr lang="fr-FR" altLang="en-US" sz="2400" dirty="0" err="1"/>
              <a:t>int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fgetc</a:t>
            </a:r>
            <a:r>
              <a:rPr lang="fr-FR" altLang="en-US" sz="2400" dirty="0"/>
              <a:t>(FILE *</a:t>
            </a:r>
            <a:r>
              <a:rPr lang="fr-FR" altLang="en-US" sz="2400" dirty="0" err="1"/>
              <a:t>stream</a:t>
            </a:r>
            <a:r>
              <a:rPr lang="fr-FR" altLang="en-US" sz="2400" dirty="0"/>
              <a:t>); </a:t>
            </a:r>
          </a:p>
          <a:p>
            <a:pPr lvl="1"/>
            <a:r>
              <a:rPr lang="fr-FR" altLang="en-US" sz="2400" dirty="0" err="1"/>
              <a:t>int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fputc</a:t>
            </a:r>
            <a:r>
              <a:rPr lang="fr-FR" altLang="en-US" sz="2400" dirty="0"/>
              <a:t>(</a:t>
            </a:r>
            <a:r>
              <a:rPr lang="fr-FR" altLang="en-US" sz="2400" dirty="0" err="1"/>
              <a:t>int</a:t>
            </a:r>
            <a:r>
              <a:rPr lang="fr-FR" altLang="en-US" sz="2400" dirty="0"/>
              <a:t> c , FILE *</a:t>
            </a:r>
            <a:r>
              <a:rPr lang="fr-FR" altLang="en-US" sz="2400" dirty="0" err="1"/>
              <a:t>stream</a:t>
            </a:r>
            <a:r>
              <a:rPr lang="fr-FR" altLang="en-US" sz="2400" dirty="0"/>
              <a:t>); </a:t>
            </a:r>
          </a:p>
          <a:p>
            <a:endParaRPr lang="fr-FR" altLang="en-US" dirty="0"/>
          </a:p>
          <a:p>
            <a:pPr lvl="1" eaLnBrk="1" hangingPunct="1"/>
            <a:endParaRPr lang="fr-F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08CE-5B7D-759F-3D81-9E925372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/>
              <a:t>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645A1-1C00-12AB-761E-6DDF9A6F98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dirty="0"/>
              <a:t>Example 1. </a:t>
            </a:r>
            <a:r>
              <a:rPr lang="fr-FR" altLang="en-US" dirty="0" err="1"/>
              <a:t>Create</a:t>
            </a:r>
            <a:r>
              <a:rPr lang="fr-FR" altLang="en-US" dirty="0"/>
              <a:t> a </a:t>
            </a:r>
            <a:r>
              <a:rPr lang="fr-FR" altLang="en-US" dirty="0" err="1"/>
              <a:t>text</a:t>
            </a:r>
            <a:r>
              <a:rPr lang="fr-FR" altLang="en-US" dirty="0"/>
              <a:t> file </a:t>
            </a:r>
            <a:r>
              <a:rPr lang="fr-FR" altLang="en-US" dirty="0" err="1"/>
              <a:t>name</a:t>
            </a:r>
            <a:r>
              <a:rPr lang="fr-FR" altLang="en-US" dirty="0"/>
              <a:t> lab1.txt </a:t>
            </a:r>
            <a:r>
              <a:rPr lang="fr-FR" altLang="en-US" dirty="0" err="1"/>
              <a:t>with</a:t>
            </a:r>
            <a:r>
              <a:rPr lang="fr-FR" altLang="en-US" dirty="0"/>
              <a:t> the content as </a:t>
            </a:r>
            <a:r>
              <a:rPr lang="fr-FR" altLang="en-US" dirty="0" err="1"/>
              <a:t>you</a:t>
            </a:r>
            <a:r>
              <a:rPr lang="fr-FR" altLang="en-US" dirty="0"/>
              <a:t> </a:t>
            </a:r>
            <a:r>
              <a:rPr lang="fr-FR" altLang="en-US" dirty="0" err="1"/>
              <a:t>want</a:t>
            </a:r>
            <a:r>
              <a:rPr lang="fr-FR" altLang="en-US" dirty="0"/>
              <a:t>.</a:t>
            </a:r>
          </a:p>
          <a:p>
            <a:pPr eaLnBrk="1" hangingPunct="1"/>
            <a:r>
              <a:rPr lang="fr-FR" altLang="en-US" dirty="0"/>
              <a:t>Write a program to </a:t>
            </a:r>
            <a:r>
              <a:rPr lang="fr-FR" altLang="en-US" dirty="0" err="1"/>
              <a:t>read</a:t>
            </a:r>
            <a:r>
              <a:rPr lang="fr-FR" altLang="en-US" dirty="0"/>
              <a:t> </a:t>
            </a:r>
            <a:r>
              <a:rPr lang="fr-FR" altLang="en-US" dirty="0" err="1"/>
              <a:t>from</a:t>
            </a:r>
            <a:r>
              <a:rPr lang="fr-FR" altLang="en-US" dirty="0"/>
              <a:t> a </a:t>
            </a:r>
            <a:r>
              <a:rPr lang="fr-FR" altLang="en-US" dirty="0" err="1"/>
              <a:t>text</a:t>
            </a:r>
            <a:r>
              <a:rPr lang="fr-FR" altLang="en-US" dirty="0"/>
              <a:t> file one </a:t>
            </a:r>
            <a:r>
              <a:rPr lang="fr-FR" altLang="en-US" dirty="0" err="1"/>
              <a:t>character</a:t>
            </a:r>
            <a:r>
              <a:rPr lang="fr-FR" altLang="en-US" dirty="0"/>
              <a:t> at a time, </a:t>
            </a:r>
            <a:r>
              <a:rPr lang="fr-FR" altLang="en-US" dirty="0" err="1"/>
              <a:t>then</a:t>
            </a:r>
            <a:r>
              <a:rPr lang="fr-FR" altLang="en-US" dirty="0"/>
              <a:t> </a:t>
            </a:r>
            <a:r>
              <a:rPr lang="fr-FR" altLang="en-US" dirty="0" err="1"/>
              <a:t>write</a:t>
            </a:r>
            <a:r>
              <a:rPr lang="fr-FR" altLang="en-US" dirty="0"/>
              <a:t> </a:t>
            </a:r>
            <a:r>
              <a:rPr lang="fr-FR" altLang="en-US" dirty="0" err="1"/>
              <a:t>it</a:t>
            </a:r>
            <a:r>
              <a:rPr lang="fr-FR" altLang="en-US" dirty="0"/>
              <a:t> to a new file </a:t>
            </a:r>
            <a:r>
              <a:rPr lang="fr-FR" altLang="en-US" dirty="0" err="1"/>
              <a:t>with</a:t>
            </a:r>
            <a:r>
              <a:rPr lang="fr-FR" altLang="en-US" dirty="0"/>
              <a:t> the </a:t>
            </a:r>
            <a:r>
              <a:rPr lang="fr-FR" altLang="en-US" dirty="0" err="1"/>
              <a:t>name</a:t>
            </a:r>
            <a:r>
              <a:rPr lang="fr-FR" altLang="en-US" dirty="0"/>
              <a:t> lab1w.txt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CCE82-DFDE-3F04-4F5E-7ABBC0E4FC91}"/>
              </a:ext>
            </a:extLst>
          </p:cNvPr>
          <p:cNvSpPr txBox="1"/>
          <p:nvPr/>
        </p:nvSpPr>
        <p:spPr>
          <a:xfrm>
            <a:off x="2459736" y="2554903"/>
            <a:ext cx="7797546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CharReadWrite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!=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fputc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(c,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write to a file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putchar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display character on the screen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7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F193-8784-4E15-5ED9-9381F81F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/>
              <a:t>Example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568AA-54FD-9426-587A-DDE9B9441E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510B-0392-4758-5331-58600B347E7E}"/>
              </a:ext>
            </a:extLst>
          </p:cNvPr>
          <p:cNvSpPr txBox="1"/>
          <p:nvPr/>
        </p:nvSpPr>
        <p:spPr>
          <a:xfrm>
            <a:off x="274320" y="850201"/>
            <a:ext cx="11578944" cy="5262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main(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fptr1, * fptr2;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filename1[]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"lab1a.txt"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filename2[]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"lab1.txt"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((fptr1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(filename1,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filename1);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((fptr2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(filename2,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filename2);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CharReadWrite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(fptr2, fptr1);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(fptr1);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(fptr2);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086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451F10-B320-9D6B-56CC-736AD0AB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6D146-1DD7-E685-329B-FA4F22261F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 2. </a:t>
            </a:r>
            <a:r>
              <a:rPr lang="en-US" altLang="en-US" sz="2000" dirty="0"/>
              <a:t>Write a program to read sentences from a specified file one character at a time. </a:t>
            </a:r>
          </a:p>
          <a:p>
            <a:pPr eaLnBrk="1" hangingPunct="1"/>
            <a:r>
              <a:rPr lang="en-US" altLang="en-US" sz="2000" dirty="0"/>
              <a:t>Each capital letter is converted into a lower-case letter, and each lower-case letter is converted into a capital letter. The new sentence is then written into another file.</a:t>
            </a:r>
          </a:p>
          <a:p>
            <a:pPr eaLnBrk="1" hangingPunct="1"/>
            <a:r>
              <a:rPr lang="en-US" altLang="en-US" sz="2000" dirty="0"/>
              <a:t>Note that you must output numbers, the signs as they are. </a:t>
            </a:r>
            <a:endParaRPr lang="fr-FR" altLang="en-US" sz="2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29200-56F3-7656-BF77-53DA57FB5CA8}"/>
              </a:ext>
            </a:extLst>
          </p:cNvPr>
          <p:cNvSpPr txBox="1"/>
          <p:nvPr/>
        </p:nvSpPr>
        <p:spPr>
          <a:xfrm>
            <a:off x="2416302" y="3108901"/>
            <a:ext cx="8373618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CharReadWrite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!=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islower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 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toupper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isupper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 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tolower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fputc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(c,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write to a file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putchar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(c);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display character on the screen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1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6CEA-D7BD-4A85-E030-FD6F6E04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3250C-965B-D89E-AB3C-941F50EE1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+mn-lt"/>
              </a:rPr>
              <a:t>Exercise 1. "Write a program named '</a:t>
            </a:r>
            <a:r>
              <a:rPr lang="en-US" sz="2400" dirty="0" err="1">
                <a:latin typeface="+mn-lt"/>
              </a:rPr>
              <a:t>mycp</a:t>
            </a:r>
            <a:r>
              <a:rPr lang="en-US" sz="2400" dirty="0">
                <a:latin typeface="+mn-lt"/>
              </a:rPr>
              <a:t>' that functions similarly to the 'cp' command in UNIX/LINUX operating systems. It can copy a text file to a new file using the syntax:</a:t>
            </a:r>
          </a:p>
          <a:p>
            <a:pPr eaLnBrk="1" hangingPunct="1"/>
            <a:endParaRPr lang="en-US" sz="2400" dirty="0">
              <a:latin typeface="+mn-lt"/>
            </a:endParaRPr>
          </a:p>
          <a:p>
            <a:pPr eaLnBrk="1" hangingPunct="1"/>
            <a:r>
              <a:rPr lang="en-US" sz="2400" dirty="0" err="1">
                <a:latin typeface="+mn-lt"/>
              </a:rPr>
              <a:t>mycp</a:t>
            </a:r>
            <a:r>
              <a:rPr lang="en-US" sz="2400" dirty="0">
                <a:latin typeface="+mn-lt"/>
              </a:rPr>
              <a:t> &lt;file_1&gt; &lt;file_2&gt;</a:t>
            </a:r>
          </a:p>
          <a:p>
            <a:pPr eaLnBrk="1" hangingPunct="1"/>
            <a:r>
              <a:rPr lang="en-US" sz="2400" dirty="0">
                <a:latin typeface="+mn-lt"/>
              </a:rPr>
              <a:t>The file paths and names are provided as command-line arguments.</a:t>
            </a:r>
          </a:p>
          <a:p>
            <a:pPr eaLnBrk="1" hangingPunct="1"/>
            <a:endParaRPr lang="en-US" sz="2400" dirty="0">
              <a:latin typeface="+mn-lt"/>
            </a:endParaRPr>
          </a:p>
          <a:p>
            <a:pPr eaLnBrk="1" hangingPunct="1"/>
            <a:r>
              <a:rPr lang="en-US" sz="2400" dirty="0">
                <a:latin typeface="+mn-lt"/>
              </a:rPr>
              <a:t>Note: The program should validate the usage syntax (e.g., number of arguments - show error messages and display guidance when necessary)."</a:t>
            </a:r>
          </a:p>
          <a:p>
            <a:pPr eaLnBrk="1" hangingPunct="1"/>
            <a:endParaRPr lang="en-US" sz="2400" dirty="0">
              <a:latin typeface="+mn-lt"/>
            </a:endParaRPr>
          </a:p>
          <a:p>
            <a:pPr eaLnBrk="1" hangingPunct="1"/>
            <a:endParaRPr lang="en-US" sz="2400" dirty="0">
              <a:latin typeface="+mn-lt"/>
            </a:endParaRPr>
          </a:p>
          <a:p>
            <a:pPr eaLnBrk="1" hangingPunct="1"/>
            <a:endParaRPr lang="en-US" sz="2400" dirty="0">
              <a:latin typeface="+mn-lt"/>
            </a:endParaRPr>
          </a:p>
          <a:p>
            <a:pPr eaLnBrk="1" hangingPunct="1"/>
            <a:endParaRPr lang="en-US" sz="2400" dirty="0">
              <a:latin typeface="+mn-lt"/>
            </a:endParaRPr>
          </a:p>
          <a:p>
            <a:pPr eaLnBrk="1" hangingPunct="1"/>
            <a:endParaRPr lang="en-US" sz="24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87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E20-DB2E-F65B-E682-8B463272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E4324-CAE0-8AB0-5301-00371A07E0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+mn-lt"/>
              </a:rPr>
              <a:t>Exercise 2: Write a program that takes the names of two files as command-line arguments and appends the content of the second file to the end of the first file. Assuming both files exist.</a:t>
            </a:r>
          </a:p>
          <a:p>
            <a:pPr>
              <a:defRPr/>
            </a:pPr>
            <a:endParaRPr lang="en-US" sz="2400" dirty="0">
              <a:latin typeface="+mn-lt"/>
            </a:endParaRPr>
          </a:p>
          <a:p>
            <a:pPr>
              <a:defRPr/>
            </a:pPr>
            <a:r>
              <a:rPr lang="en-US" sz="2400" dirty="0">
                <a:latin typeface="+mn-lt"/>
              </a:rPr>
              <a:t>Usage syntax:</a:t>
            </a:r>
          </a:p>
          <a:p>
            <a:pPr marL="0" indent="0">
              <a:buNone/>
              <a:defRPr/>
            </a:pPr>
            <a:r>
              <a:rPr lang="en-US" sz="2400" dirty="0">
                <a:latin typeface="+mn-lt"/>
              </a:rPr>
              <a:t>	</a:t>
            </a:r>
            <a:r>
              <a:rPr lang="en-US" sz="2400" dirty="0" err="1">
                <a:latin typeface="+mn-lt"/>
              </a:rPr>
              <a:t>apd</a:t>
            </a:r>
            <a:r>
              <a:rPr lang="en-US" sz="2400" dirty="0">
                <a:latin typeface="+mn-lt"/>
              </a:rPr>
              <a:t> &lt;file1&gt; &lt;file2&gt;</a:t>
            </a:r>
          </a:p>
          <a:p>
            <a:pPr>
              <a:defRPr/>
            </a:pPr>
            <a:endParaRPr lang="en-US" sz="2400" dirty="0">
              <a:latin typeface="+mn-lt"/>
            </a:endParaRPr>
          </a:p>
          <a:p>
            <a:pPr>
              <a:defRPr/>
            </a:pPr>
            <a:r>
              <a:rPr lang="en-US" sz="2400" dirty="0">
                <a:latin typeface="+mn-lt"/>
              </a:rPr>
              <a:t>Note: The program should validate the usage syntax (e.g., number of arguments - show error messages and display guidance when necessary).</a:t>
            </a:r>
          </a:p>
        </p:txBody>
      </p:sp>
    </p:spTree>
    <p:extLst>
      <p:ext uri="{BB962C8B-B14F-4D97-AF65-F5344CB8AC3E}">
        <p14:creationId xmlns:p14="http://schemas.microsoft.com/office/powerpoint/2010/main" val="423303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4DF798-4099-C302-4BD5-A74CCD8CA6F8}"/>
              </a:ext>
            </a:extLst>
          </p:cNvPr>
          <p:cNvSpPr txBox="1"/>
          <p:nvPr/>
        </p:nvSpPr>
        <p:spPr>
          <a:xfrm>
            <a:off x="1216152" y="2697480"/>
            <a:ext cx="13837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362930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3F70-525B-CEB2-375D-D8654595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3A1E9-DFF1-5F61-622D-11CFC273DB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>
                <a:latin typeface="+mn-lt"/>
              </a:rPr>
              <a:t>Exercise 3. Write a program called "</a:t>
            </a:r>
            <a:r>
              <a:rPr lang="en-US" sz="2400" dirty="0" err="1">
                <a:latin typeface="+mn-lt"/>
              </a:rPr>
              <a:t>uconvert</a:t>
            </a:r>
            <a:r>
              <a:rPr lang="en-US" sz="2400" dirty="0">
                <a:latin typeface="+mn-lt"/>
              </a:rPr>
              <a:t>" that converts all the letters in the content of a specific file (provided as a command-line argument) to uppercase and writes the modified content back to the same file.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Syntax: </a:t>
            </a:r>
            <a:r>
              <a:rPr lang="en-US" sz="2400" dirty="0" err="1">
                <a:latin typeface="+mn-lt"/>
              </a:rPr>
              <a:t>uconvert</a:t>
            </a:r>
            <a:r>
              <a:rPr lang="en-US" sz="2400" dirty="0">
                <a:latin typeface="+mn-lt"/>
              </a:rPr>
              <a:t> tata.txt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For example:</a:t>
            </a:r>
          </a:p>
          <a:p>
            <a:pPr lvl="1"/>
            <a:r>
              <a:rPr lang="en-US" sz="2200" dirty="0">
                <a:latin typeface="+mn-lt"/>
              </a:rPr>
              <a:t>Source file tata.txt content: </a:t>
            </a:r>
            <a:r>
              <a:rPr lang="en-US" sz="2200" dirty="0" err="1">
                <a:latin typeface="+mn-lt"/>
              </a:rPr>
              <a:t>helloworld</a:t>
            </a:r>
            <a:endParaRPr lang="en-US" sz="2200" dirty="0">
              <a:latin typeface="+mn-lt"/>
            </a:endParaRPr>
          </a:p>
          <a:p>
            <a:pPr lvl="1"/>
            <a:r>
              <a:rPr lang="en-US" sz="2200" dirty="0">
                <a:latin typeface="+mn-lt"/>
              </a:rPr>
              <a:t>Content of tata.txt after running the program: HELLOWORD.</a:t>
            </a:r>
          </a:p>
        </p:txBody>
      </p:sp>
    </p:spTree>
    <p:extLst>
      <p:ext uri="{BB962C8B-B14F-4D97-AF65-F5344CB8AC3E}">
        <p14:creationId xmlns:p14="http://schemas.microsoft.com/office/powerpoint/2010/main" val="1351533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3E0C-8453-E3E9-704C-C73F6CBE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3C07-16CE-46E5-2C9C-AEA7CF94B2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Exercise 4. Write a program that can perform both encoding and decoding simultaneously on a text file using the Caesar cipher (additive cipher). The program accepts three arguments: &lt;source file&gt; &lt;shift amount&gt; &lt;destination file&gt;.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For encoding, run the program with a positive integer shift amount, 'n.' The program will replace each character in the file with a character that is 'n' positions ahead in the ASCII character set. For example, with an offset of 3, A -&gt; D, B -&gt; E.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For decoding, run the program with the encoded file and a negative shift amount (e.g., offset = -3), which corresponds to the reverse process of the encoding.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Advanced functionality (optional): For alphabetic characters, perform a circular shift: A -&gt; D, ..., Z -&gt; C.</a:t>
            </a:r>
          </a:p>
        </p:txBody>
      </p:sp>
    </p:spTree>
    <p:extLst>
      <p:ext uri="{BB962C8B-B14F-4D97-AF65-F5344CB8AC3E}">
        <p14:creationId xmlns:p14="http://schemas.microsoft.com/office/powerpoint/2010/main" val="1948173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1A2744-CD33-A1F4-E311-70F4A34AC05E}"/>
              </a:ext>
            </a:extLst>
          </p:cNvPr>
          <p:cNvSpPr txBox="1"/>
          <p:nvPr/>
        </p:nvSpPr>
        <p:spPr>
          <a:xfrm>
            <a:off x="4946904" y="3013501"/>
            <a:ext cx="3869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Process by line</a:t>
            </a:r>
          </a:p>
        </p:txBody>
      </p:sp>
    </p:spTree>
    <p:extLst>
      <p:ext uri="{BB962C8B-B14F-4D97-AF65-F5344CB8AC3E}">
        <p14:creationId xmlns:p14="http://schemas.microsoft.com/office/powerpoint/2010/main" val="334783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Read or write one line at a time.</a:t>
            </a:r>
            <a:endParaRPr lang="fr-FR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sz="2400" dirty="0" err="1"/>
              <a:t>Two</a:t>
            </a:r>
            <a:r>
              <a:rPr lang="fr-FR" altLang="en-US" sz="2400" dirty="0"/>
              <a:t> </a:t>
            </a:r>
            <a:r>
              <a:rPr lang="fr-FR" altLang="en-US" sz="2400" dirty="0" err="1"/>
              <a:t>functions</a:t>
            </a:r>
            <a:r>
              <a:rPr lang="fr-FR" altLang="en-US" sz="2400" dirty="0"/>
              <a:t>: </a:t>
            </a:r>
            <a:r>
              <a:rPr lang="fr-FR" altLang="en-US" sz="2400" dirty="0" err="1"/>
              <a:t>fgets</a:t>
            </a:r>
            <a:r>
              <a:rPr lang="fr-FR" altLang="en-US" sz="2400" dirty="0"/>
              <a:t>() and </a:t>
            </a:r>
            <a:r>
              <a:rPr lang="fr-FR" altLang="en-US" sz="2400" dirty="0" err="1"/>
              <a:t>fputs</a:t>
            </a:r>
            <a:r>
              <a:rPr lang="fr-FR" altLang="en-US" sz="2400" dirty="0"/>
              <a:t>() </a:t>
            </a:r>
          </a:p>
          <a:p>
            <a:pPr eaLnBrk="1" hangingPunct="1"/>
            <a:r>
              <a:rPr lang="fr-FR" altLang="en-US" sz="2400" dirty="0"/>
              <a:t>char *</a:t>
            </a:r>
            <a:r>
              <a:rPr lang="fr-FR" altLang="en-US" sz="2400" dirty="0" err="1"/>
              <a:t>fgets</a:t>
            </a:r>
            <a:r>
              <a:rPr lang="fr-FR" altLang="en-US" sz="2400" dirty="0"/>
              <a:t>(char *s, </a:t>
            </a:r>
            <a:r>
              <a:rPr lang="fr-FR" altLang="en-US" sz="2400" dirty="0" err="1"/>
              <a:t>int</a:t>
            </a:r>
            <a:r>
              <a:rPr lang="fr-FR" altLang="en-US" sz="2400" dirty="0"/>
              <a:t> n, FILE *</a:t>
            </a:r>
            <a:r>
              <a:rPr lang="fr-FR" altLang="en-US" sz="2400" dirty="0" err="1"/>
              <a:t>stream</a:t>
            </a:r>
            <a:r>
              <a:rPr lang="fr-FR" altLang="en-US" sz="2400" dirty="0"/>
              <a:t>); </a:t>
            </a:r>
          </a:p>
          <a:p>
            <a:pPr lvl="1" eaLnBrk="1" hangingPunct="1"/>
            <a:r>
              <a:rPr lang="fr-FR" altLang="en-US" sz="2400" dirty="0"/>
              <a:t>s </a:t>
            </a:r>
            <a:r>
              <a:rPr lang="fr-FR" altLang="en-US" sz="2400" dirty="0" err="1"/>
              <a:t>references</a:t>
            </a:r>
            <a:r>
              <a:rPr lang="fr-FR" altLang="en-US" sz="2400" dirty="0"/>
              <a:t> an </a:t>
            </a:r>
            <a:r>
              <a:rPr lang="fr-FR" altLang="en-US" sz="2400" dirty="0" err="1"/>
              <a:t>array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that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is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used</a:t>
            </a:r>
            <a:r>
              <a:rPr lang="fr-FR" altLang="en-US" sz="2400" dirty="0"/>
              <a:t> to store </a:t>
            </a:r>
            <a:r>
              <a:rPr lang="fr-FR" altLang="en-US" sz="2400" dirty="0" err="1"/>
              <a:t>characters</a:t>
            </a:r>
            <a:endParaRPr lang="fr-FR" altLang="en-US" sz="2400" dirty="0"/>
          </a:p>
          <a:p>
            <a:pPr lvl="1" eaLnBrk="1" hangingPunct="1"/>
            <a:r>
              <a:rPr lang="fr-FR" altLang="en-US" sz="2400" dirty="0"/>
              <a:t>n </a:t>
            </a:r>
            <a:r>
              <a:rPr lang="fr-FR" altLang="en-US" sz="2400" dirty="0" err="1"/>
              <a:t>specifies</a:t>
            </a:r>
            <a:r>
              <a:rPr lang="fr-FR" altLang="en-US" sz="2400" dirty="0"/>
              <a:t> the maximum </a:t>
            </a:r>
            <a:r>
              <a:rPr lang="fr-FR" altLang="en-US" sz="2400" dirty="0" err="1"/>
              <a:t>number</a:t>
            </a:r>
            <a:r>
              <a:rPr lang="fr-FR" altLang="en-US" sz="2400" dirty="0"/>
              <a:t> of </a:t>
            </a:r>
            <a:r>
              <a:rPr lang="fr-FR" altLang="en-US" sz="2400" dirty="0" err="1"/>
              <a:t>array</a:t>
            </a:r>
            <a:r>
              <a:rPr lang="fr-FR" altLang="en-US" sz="2400" dirty="0"/>
              <a:t> </a:t>
            </a:r>
            <a:r>
              <a:rPr lang="fr-FR" altLang="en-US" sz="2400" dirty="0" err="1"/>
              <a:t>elements</a:t>
            </a:r>
            <a:r>
              <a:rPr lang="fr-FR" altLang="en-US" sz="2400" dirty="0"/>
              <a:t>. </a:t>
            </a:r>
          </a:p>
          <a:p>
            <a:pPr eaLnBrk="1" hangingPunct="1"/>
            <a:r>
              <a:rPr lang="fr-FR" altLang="en-US" sz="2400" dirty="0" err="1"/>
              <a:t>fgets</a:t>
            </a:r>
            <a:r>
              <a:rPr lang="fr-FR" altLang="en-US" sz="2400" dirty="0"/>
              <a:t>() </a:t>
            </a:r>
            <a:r>
              <a:rPr lang="fr-FR" altLang="en-US" sz="2400" dirty="0" err="1"/>
              <a:t>function</a:t>
            </a:r>
            <a:r>
              <a:rPr lang="fr-FR" altLang="en-US" sz="2400" dirty="0"/>
              <a:t> can </a:t>
            </a:r>
            <a:r>
              <a:rPr lang="fr-FR" altLang="en-US" sz="2400" dirty="0" err="1"/>
              <a:t>read</a:t>
            </a:r>
            <a:r>
              <a:rPr lang="fr-FR" altLang="en-US" sz="2400" dirty="0"/>
              <a:t> up to n-1 </a:t>
            </a:r>
            <a:r>
              <a:rPr lang="fr-FR" altLang="en-US" sz="2400" dirty="0" err="1"/>
              <a:t>characters</a:t>
            </a:r>
            <a:r>
              <a:rPr lang="fr-FR" altLang="en-US" sz="2400" dirty="0"/>
              <a:t>, and can append a </a:t>
            </a:r>
            <a:r>
              <a:rPr lang="fr-FR" altLang="en-US" sz="2400" dirty="0" err="1"/>
              <a:t>null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character</a:t>
            </a:r>
            <a:r>
              <a:rPr lang="fr-FR" altLang="en-US" sz="2400" dirty="0"/>
              <a:t> </a:t>
            </a:r>
            <a:r>
              <a:rPr lang="fr-FR" altLang="en-US" sz="2400" dirty="0" err="1"/>
              <a:t>after</a:t>
            </a:r>
            <a:r>
              <a:rPr lang="fr-FR" altLang="en-US" sz="2400" dirty="0"/>
              <a:t> the last </a:t>
            </a:r>
            <a:r>
              <a:rPr lang="fr-FR" altLang="en-US" sz="2400" dirty="0" err="1"/>
              <a:t>character</a:t>
            </a:r>
            <a:r>
              <a:rPr lang="fr-FR" altLang="en-US" sz="2400" dirty="0"/>
              <a:t> </a:t>
            </a:r>
            <a:r>
              <a:rPr lang="fr-FR" altLang="en-US" sz="2400" dirty="0" err="1"/>
              <a:t>fetched</a:t>
            </a:r>
            <a:r>
              <a:rPr lang="fr-FR" altLang="en-US" sz="2400" dirty="0"/>
              <a:t>, </a:t>
            </a:r>
            <a:r>
              <a:rPr lang="fr-FR" altLang="en-US" sz="2400" dirty="0" err="1"/>
              <a:t>until</a:t>
            </a:r>
            <a:r>
              <a:rPr lang="fr-FR" altLang="en-US" sz="2400" dirty="0"/>
              <a:t> a </a:t>
            </a:r>
            <a:r>
              <a:rPr lang="fr-FR" altLang="en-US" sz="2400" dirty="0" err="1"/>
              <a:t>newline</a:t>
            </a:r>
            <a:r>
              <a:rPr lang="fr-FR" altLang="en-US" sz="2400" dirty="0"/>
              <a:t> or an EOF </a:t>
            </a:r>
            <a:r>
              <a:rPr lang="fr-FR" altLang="en-US" sz="2400" dirty="0" err="1"/>
              <a:t>is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encountered</a:t>
            </a:r>
            <a:r>
              <a:rPr lang="fr-FR" altLang="en-US" sz="2400" dirty="0"/>
              <a:t>. </a:t>
            </a:r>
          </a:p>
          <a:p>
            <a:pPr eaLnBrk="1" hangingPunct="1"/>
            <a:r>
              <a:rPr lang="fr-FR" altLang="en-US" sz="2400" dirty="0" err="1"/>
              <a:t>int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fputs</a:t>
            </a:r>
            <a:r>
              <a:rPr lang="fr-FR" altLang="en-US" sz="2400" dirty="0"/>
              <a:t>(</a:t>
            </a:r>
            <a:r>
              <a:rPr lang="fr-FR" altLang="en-US" sz="2400" dirty="0" err="1"/>
              <a:t>const</a:t>
            </a:r>
            <a:r>
              <a:rPr lang="fr-FR" altLang="en-US" sz="2400" dirty="0"/>
              <a:t> char *s, FILE *</a:t>
            </a:r>
            <a:r>
              <a:rPr lang="fr-FR" altLang="en-US" sz="2400" dirty="0" err="1"/>
              <a:t>stream</a:t>
            </a:r>
            <a:r>
              <a:rPr lang="fr-FR" altLang="en-US" sz="2400" dirty="0"/>
              <a:t>); </a:t>
            </a:r>
          </a:p>
          <a:p>
            <a:pPr lvl="1"/>
            <a:r>
              <a:rPr lang="fr-FR" altLang="en-US" sz="2400" dirty="0"/>
              <a:t>s: </a:t>
            </a:r>
            <a:r>
              <a:rPr lang="fr-FR" altLang="en-US" sz="2400" dirty="0" err="1"/>
              <a:t>array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that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contains</a:t>
            </a:r>
            <a:r>
              <a:rPr lang="fr-FR" altLang="en-US" sz="2400" dirty="0"/>
              <a:t> the </a:t>
            </a:r>
            <a:r>
              <a:rPr lang="fr-FR" altLang="en-US" sz="2400" dirty="0" err="1"/>
              <a:t>characters</a:t>
            </a:r>
            <a:r>
              <a:rPr lang="fr-FR" altLang="en-US" sz="2400" dirty="0"/>
              <a:t> to </a:t>
            </a:r>
            <a:r>
              <a:rPr lang="fr-FR" altLang="en-US" sz="2400" dirty="0" err="1"/>
              <a:t>be</a:t>
            </a:r>
            <a:r>
              <a:rPr lang="fr-FR" altLang="en-US" sz="2400" dirty="0"/>
              <a:t> </a:t>
            </a:r>
            <a:r>
              <a:rPr lang="fr-FR" altLang="en-US" sz="2400" dirty="0" err="1"/>
              <a:t>written</a:t>
            </a:r>
            <a:r>
              <a:rPr lang="fr-FR" altLang="en-US" sz="2400" dirty="0"/>
              <a:t> to a file  </a:t>
            </a:r>
          </a:p>
          <a:p>
            <a:pPr eaLnBrk="1" hangingPunct="1"/>
            <a:r>
              <a:rPr lang="fr-FR" altLang="en-US" sz="2400" dirty="0"/>
              <a:t>return value</a:t>
            </a:r>
          </a:p>
          <a:p>
            <a:pPr lvl="1" eaLnBrk="1" hangingPunct="1"/>
            <a:r>
              <a:rPr lang="fr-FR" altLang="en-US" sz="2400" dirty="0"/>
              <a:t> 0 for </a:t>
            </a:r>
            <a:r>
              <a:rPr lang="fr-FR" altLang="en-US" sz="2400" dirty="0" err="1"/>
              <a:t>success</a:t>
            </a:r>
            <a:r>
              <a:rPr lang="fr-FR" altLang="en-US" sz="2400" dirty="0"/>
              <a:t> </a:t>
            </a:r>
          </a:p>
          <a:p>
            <a:pPr lvl="1" eaLnBrk="1" hangingPunct="1"/>
            <a:r>
              <a:rPr lang="fr-FR" altLang="en-US" sz="2400" dirty="0"/>
              <a:t> non </a:t>
            </a:r>
            <a:r>
              <a:rPr lang="fr-FR" altLang="en-US" sz="2400" dirty="0" err="1"/>
              <a:t>zero</a:t>
            </a:r>
            <a:r>
              <a:rPr lang="fr-FR" altLang="en-US" sz="2400" dirty="0"/>
              <a:t> in case of fail.</a:t>
            </a:r>
          </a:p>
          <a:p>
            <a:pPr eaLnBrk="1" hangingPunct="1"/>
            <a:endParaRPr lang="fr-FR" sz="2200" dirty="0">
              <a:latin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Example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sz="2400" dirty="0">
                <a:latin typeface="+mn-lt"/>
              </a:rPr>
              <a:t>Example 1. </a:t>
            </a:r>
            <a:r>
              <a:rPr lang="en-US" sz="2400" dirty="0">
                <a:latin typeface="+mn-lt"/>
              </a:rPr>
              <a:t>Re-implement the file content copying programming exercise, but instead of using the pair of functions </a:t>
            </a:r>
            <a:r>
              <a:rPr lang="en-US" sz="2400" dirty="0" err="1">
                <a:latin typeface="+mn-lt"/>
              </a:rPr>
              <a:t>fgetc</a:t>
            </a:r>
            <a:r>
              <a:rPr lang="en-US" sz="2400" dirty="0">
                <a:latin typeface="+mn-lt"/>
              </a:rPr>
              <a:t> and </a:t>
            </a:r>
            <a:r>
              <a:rPr lang="en-US" sz="2400" dirty="0" err="1">
                <a:latin typeface="+mn-lt"/>
              </a:rPr>
              <a:t>fputc</a:t>
            </a:r>
            <a:r>
              <a:rPr lang="en-US" sz="2400" dirty="0">
                <a:latin typeface="+mn-lt"/>
              </a:rPr>
              <a:t>, use the pair of functions </a:t>
            </a:r>
            <a:r>
              <a:rPr lang="en-US" sz="2400" dirty="0" err="1">
                <a:latin typeface="+mn-lt"/>
              </a:rPr>
              <a:t>fgets</a:t>
            </a:r>
            <a:r>
              <a:rPr lang="en-US" sz="2400" dirty="0">
                <a:latin typeface="+mn-lt"/>
              </a:rPr>
              <a:t> and </a:t>
            </a:r>
            <a:r>
              <a:rPr lang="en-US" sz="2400" dirty="0" err="1">
                <a:latin typeface="+mn-lt"/>
              </a:rPr>
              <a:t>fputs</a:t>
            </a:r>
            <a:r>
              <a:rPr lang="en-US" sz="2400" dirty="0">
                <a:latin typeface="+mn-lt"/>
              </a:rPr>
              <a:t> to read from the file and write to the file, processing one line of text content at a time.</a:t>
            </a:r>
            <a:endParaRPr lang="fr-FR" sz="24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75474-093E-C4D7-45A4-D49105CDB25A}"/>
              </a:ext>
            </a:extLst>
          </p:cNvPr>
          <p:cNvSpPr txBox="1"/>
          <p:nvPr/>
        </p:nvSpPr>
        <p:spPr>
          <a:xfrm>
            <a:off x="2635758" y="2382836"/>
            <a:ext cx="7696962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81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buff[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!=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fputs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22A6-CFF4-D0E4-4288-E959719F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B2AE6-5789-A95A-DF4C-D35A6828AA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6B285-54D9-4FB8-88C7-6649CB9CF67A}"/>
              </a:ext>
            </a:extLst>
          </p:cNvPr>
          <p:cNvSpPr txBox="1"/>
          <p:nvPr/>
        </p:nvSpPr>
        <p:spPr>
          <a:xfrm>
            <a:off x="228600" y="881867"/>
            <a:ext cx="11731752" cy="51013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main(</a:t>
            </a:r>
            <a:r>
              <a:rPr lang="en-US" sz="155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5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* fptr1, * fptr2;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5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filename1[] = </a:t>
            </a:r>
            <a:r>
              <a:rPr lang="en-US" sz="1550" dirty="0">
                <a:solidFill>
                  <a:srgbClr val="A31515"/>
                </a:solidFill>
                <a:latin typeface="Cascadia Mono" panose="020B0609020000020004" pitchFamily="49" charset="0"/>
              </a:rPr>
              <a:t>"lab1a.txt"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5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filename2[] = </a:t>
            </a:r>
            <a:r>
              <a:rPr lang="en-US" sz="1550" dirty="0">
                <a:solidFill>
                  <a:srgbClr val="A31515"/>
                </a:solidFill>
                <a:latin typeface="Cascadia Mono" panose="020B0609020000020004" pitchFamily="49" charset="0"/>
              </a:rPr>
              <a:t>"lab1.txt"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5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5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5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5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((fptr1 =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(filename1, </a:t>
            </a:r>
            <a:r>
              <a:rPr lang="en-US" sz="1550" dirty="0">
                <a:solidFill>
                  <a:srgbClr val="A31515"/>
                </a:solidFill>
                <a:latin typeface="Cascadia Mono" panose="020B0609020000020004" pitchFamily="49" charset="0"/>
              </a:rPr>
              <a:t>"w"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55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filename1);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5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5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((fptr2 =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(filename2, </a:t>
            </a:r>
            <a:r>
              <a:rPr lang="en-US" sz="155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55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filename2);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5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5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(fptr2, fptr1);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(fptr1);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(fptr2);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5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5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0996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96C5-F29D-9ECD-AE5A-AE5F80DE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9FFA-6A70-A4CA-40D2-637821E6C3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/>
            </a:pPr>
            <a:r>
              <a:rPr lang="fr-FR" sz="2400" dirty="0">
                <a:latin typeface="+mn-lt"/>
              </a:rPr>
              <a:t>Example </a:t>
            </a:r>
            <a:r>
              <a:rPr lang="en-US" sz="2400" dirty="0">
                <a:latin typeface="+mn-lt"/>
              </a:rPr>
              <a:t>2. Modify the file copying program from the previous slide so that the program only displays the file's content on the screen and then shows the number of lines of text.</a:t>
            </a:r>
          </a:p>
          <a:p>
            <a:pPr>
              <a:defRPr/>
            </a:pPr>
            <a:endParaRPr lang="en-US" sz="2400" dirty="0">
              <a:latin typeface="+mn-lt"/>
            </a:endParaRPr>
          </a:p>
          <a:p>
            <a:pPr>
              <a:defRPr/>
            </a:pPr>
            <a:r>
              <a:rPr lang="en-US" sz="2400" dirty="0">
                <a:latin typeface="+mn-lt"/>
              </a:rPr>
              <a:t>Illustration of the program's interface:</a:t>
            </a:r>
          </a:p>
          <a:p>
            <a:pPr lvl="1">
              <a:defRPr/>
            </a:pPr>
            <a:r>
              <a:rPr lang="en-US" sz="2200" dirty="0">
                <a:latin typeface="+mn-lt"/>
              </a:rPr>
              <a:t>Reading file Haiku.txt…. done!</a:t>
            </a:r>
          </a:p>
          <a:p>
            <a:pPr lvl="1">
              <a:defRPr/>
            </a:pPr>
            <a:r>
              <a:rPr lang="en-US" sz="2200" dirty="0">
                <a:latin typeface="+mn-lt"/>
              </a:rPr>
              <a:t>Haiku </a:t>
            </a:r>
            <a:r>
              <a:rPr lang="en-US" sz="2200" dirty="0" err="1">
                <a:latin typeface="+mn-lt"/>
              </a:rPr>
              <a:t>haiku</a:t>
            </a:r>
            <a:endParaRPr lang="en-US" sz="2200" dirty="0">
              <a:latin typeface="+mn-lt"/>
            </a:endParaRPr>
          </a:p>
          <a:p>
            <a:pPr lvl="1">
              <a:defRPr/>
            </a:pPr>
            <a:r>
              <a:rPr lang="en-US" sz="2200" dirty="0">
                <a:latin typeface="+mn-lt"/>
              </a:rPr>
              <a:t>Tokyo</a:t>
            </a:r>
          </a:p>
          <a:p>
            <a:pPr lvl="1">
              <a:defRPr/>
            </a:pPr>
            <a:r>
              <a:rPr lang="en-US" sz="2200" dirty="0">
                <a:latin typeface="+mn-lt"/>
              </a:rPr>
              <a:t>Hanoi</a:t>
            </a:r>
          </a:p>
          <a:p>
            <a:pPr lvl="1">
              <a:defRPr/>
            </a:pPr>
            <a:r>
              <a:rPr lang="en-US" sz="2200" dirty="0">
                <a:latin typeface="+mn-lt"/>
              </a:rPr>
              <a:t>This file has 3 lines.</a:t>
            </a:r>
            <a:endParaRPr lang="en-US" sz="2400" dirty="0">
              <a:latin typeface="+mn-lt"/>
            </a:endParaRPr>
          </a:p>
          <a:p>
            <a:pPr>
              <a:defRPr/>
            </a:pPr>
            <a:r>
              <a:rPr lang="en-US" sz="2400" dirty="0">
                <a:latin typeface="+mn-lt"/>
              </a:rPr>
              <a:t>Modify the source code of the </a:t>
            </a:r>
            <a:r>
              <a:rPr lang="en-US" sz="2400" dirty="0" err="1">
                <a:latin typeface="+mn-lt"/>
              </a:rPr>
              <a:t>LineReadWrite</a:t>
            </a:r>
            <a:r>
              <a:rPr lang="en-US" sz="2400" dirty="0">
                <a:latin typeface="+mn-lt"/>
              </a:rPr>
              <a:t> function:</a:t>
            </a:r>
          </a:p>
          <a:p>
            <a:pPr lvl="1">
              <a:defRPr/>
            </a:pPr>
            <a:r>
              <a:rPr lang="en-US" sz="2200" dirty="0">
                <a:latin typeface="+mn-lt"/>
              </a:rPr>
              <a:t>Remove the </a:t>
            </a:r>
            <a:r>
              <a:rPr lang="en-US" sz="2200" dirty="0" err="1">
                <a:latin typeface="+mn-lt"/>
              </a:rPr>
              <a:t>fputs</a:t>
            </a:r>
            <a:r>
              <a:rPr lang="en-US" sz="2200" dirty="0">
                <a:latin typeface="+mn-lt"/>
              </a:rPr>
              <a:t> command</a:t>
            </a:r>
          </a:p>
          <a:p>
            <a:pPr lvl="1">
              <a:defRPr/>
            </a:pPr>
            <a:r>
              <a:rPr lang="en-US" sz="2200" dirty="0">
                <a:latin typeface="+mn-lt"/>
              </a:rPr>
              <a:t>Increase the line counter each time a line is read.</a:t>
            </a:r>
          </a:p>
        </p:txBody>
      </p:sp>
    </p:spTree>
    <p:extLst>
      <p:ext uri="{BB962C8B-B14F-4D97-AF65-F5344CB8AC3E}">
        <p14:creationId xmlns:p14="http://schemas.microsoft.com/office/powerpoint/2010/main" val="4047528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46EB-B404-33A4-5885-DBD5646C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885B6-9258-66A7-8D39-53572545C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469E9-0F05-AFEE-AC1D-436533222E14}"/>
              </a:ext>
            </a:extLst>
          </p:cNvPr>
          <p:cNvSpPr txBox="1"/>
          <p:nvPr/>
        </p:nvSpPr>
        <p:spPr>
          <a:xfrm>
            <a:off x="140208" y="1079460"/>
            <a:ext cx="570280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buff[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];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 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 !=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count++;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count;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C7FC2-76D4-D9CF-08FB-ACC397A50E95}"/>
              </a:ext>
            </a:extLst>
          </p:cNvPr>
          <p:cNvSpPr txBox="1"/>
          <p:nvPr/>
        </p:nvSpPr>
        <p:spPr>
          <a:xfrm>
            <a:off x="5132424" y="2605326"/>
            <a:ext cx="6720840" cy="37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fptr1;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filename1[]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"haiku.txt"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(fptr1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(filename1,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filename1);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FAIL;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"Reading file % s … done!\n"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filename1);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(fptr2, fptr1);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"The file has % d lines.\n"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c);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(fptr1);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0251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C06D-4328-31DF-152E-FD7401DC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46906-0CD1-19EB-D326-C66DFF3438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+mn-lt"/>
              </a:rPr>
              <a:t>Exercise 1. Write a program called "</a:t>
            </a:r>
            <a:r>
              <a:rPr lang="en-US" sz="2400" dirty="0" err="1">
                <a:latin typeface="+mn-lt"/>
              </a:rPr>
              <a:t>mycat</a:t>
            </a:r>
            <a:r>
              <a:rPr lang="en-US" sz="2400" dirty="0">
                <a:latin typeface="+mn-lt"/>
              </a:rPr>
              <a:t>" that reads and displays the content of a text file on the screen. The program supports two syntaxes as follows:</a:t>
            </a:r>
          </a:p>
          <a:p>
            <a:pPr eaLnBrk="1" hangingPunct="1"/>
            <a:r>
              <a:rPr lang="en-US" sz="2400" dirty="0">
                <a:latin typeface="+mn-lt"/>
              </a:rPr>
              <a:t>cat &lt;filename&gt;: Displays the entire content at once.</a:t>
            </a:r>
          </a:p>
          <a:p>
            <a:pPr eaLnBrk="1" hangingPunct="1"/>
            <a:r>
              <a:rPr lang="en-US" sz="2400" dirty="0">
                <a:latin typeface="+mn-lt"/>
              </a:rPr>
              <a:t>cat &lt;filename&gt; -p: Displays content page by page. The user presses a key to view the next page.</a:t>
            </a:r>
          </a:p>
          <a:p>
            <a:pPr eaLnBrk="1" hangingPunct="1"/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Exercise 2. Write a program that takes a command-line argument, which is the path to a text file (content is under 80 lines). The program adds a new line at the end of the mentioned file, containing the initial characters of each line in the original file.</a:t>
            </a:r>
          </a:p>
        </p:txBody>
      </p:sp>
    </p:spTree>
    <p:extLst>
      <p:ext uri="{BB962C8B-B14F-4D97-AF65-F5344CB8AC3E}">
        <p14:creationId xmlns:p14="http://schemas.microsoft.com/office/powerpoint/2010/main" val="2956007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A0D1E-0221-9541-4DF1-8BBB9B1883AB}"/>
              </a:ext>
            </a:extLst>
          </p:cNvPr>
          <p:cNvSpPr txBox="1"/>
          <p:nvPr/>
        </p:nvSpPr>
        <p:spPr>
          <a:xfrm>
            <a:off x="4636008" y="3075057"/>
            <a:ext cx="630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Read and write </a:t>
            </a:r>
            <a:r>
              <a:rPr lang="en-US" sz="4000" dirty="0" err="1"/>
              <a:t>formated</a:t>
            </a:r>
            <a:r>
              <a:rPr lang="en-US" sz="4000" dirty="0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05462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A4AF-B4E5-77C7-7960-A3E3D31D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9069-424E-D910-3B80-97C2C6777C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499616"/>
            <a:ext cx="11514528" cy="4468352"/>
          </a:xfrm>
        </p:spPr>
        <p:txBody>
          <a:bodyPr/>
          <a:lstStyle/>
          <a:p>
            <a:r>
              <a:rPr lang="en-US" dirty="0"/>
              <a:t>Basic concept</a:t>
            </a:r>
          </a:p>
          <a:p>
            <a:r>
              <a:rPr lang="en-US" dirty="0"/>
              <a:t>Open and close files</a:t>
            </a:r>
          </a:p>
          <a:p>
            <a:r>
              <a:rPr lang="en-US" dirty="0"/>
              <a:t>File operations</a:t>
            </a:r>
          </a:p>
          <a:p>
            <a:r>
              <a:rPr lang="en-US" dirty="0"/>
              <a:t>File processing character by character</a:t>
            </a:r>
          </a:p>
          <a:p>
            <a:r>
              <a:rPr lang="en-US" dirty="0"/>
              <a:t>Text file processing line by line</a:t>
            </a:r>
          </a:p>
          <a:p>
            <a:r>
              <a:rPr lang="en-US" dirty="0"/>
              <a:t>Reading/writing data in specific formats</a:t>
            </a:r>
          </a:p>
        </p:txBody>
      </p:sp>
    </p:spTree>
    <p:extLst>
      <p:ext uri="{BB962C8B-B14F-4D97-AF65-F5344CB8AC3E}">
        <p14:creationId xmlns:p14="http://schemas.microsoft.com/office/powerpoint/2010/main" val="4206159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Read and write </a:t>
            </a:r>
            <a:r>
              <a:rPr lang="en-US" sz="2800" dirty="0" err="1"/>
              <a:t>formated</a:t>
            </a:r>
            <a:r>
              <a:rPr lang="en-US" sz="2800" dirty="0"/>
              <a:t> text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>
                <a:latin typeface="+mn-lt"/>
              </a:rPr>
              <a:t>These are useful functions for handling structured data (across various data types) from text.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int </a:t>
            </a:r>
            <a:r>
              <a:rPr lang="en-US" sz="2400" dirty="0" err="1">
                <a:latin typeface="+mn-lt"/>
              </a:rPr>
              <a:t>fscanf</a:t>
            </a:r>
            <a:r>
              <a:rPr lang="en-US" sz="2400" dirty="0">
                <a:latin typeface="+mn-lt"/>
              </a:rPr>
              <a:t>(FILE *stream, const char *format, ...);</a:t>
            </a:r>
          </a:p>
          <a:p>
            <a:pPr lvl="1"/>
            <a:r>
              <a:rPr lang="en-US" sz="2400" dirty="0">
                <a:latin typeface="+mn-lt"/>
              </a:rPr>
              <a:t>The </a:t>
            </a:r>
            <a:r>
              <a:rPr lang="en-US" sz="2400" dirty="0" err="1">
                <a:latin typeface="+mn-lt"/>
              </a:rPr>
              <a:t>fscanf</a:t>
            </a:r>
            <a:r>
              <a:rPr lang="en-US" sz="2400" dirty="0">
                <a:latin typeface="+mn-lt"/>
              </a:rPr>
              <a:t> function works similarly to </a:t>
            </a:r>
            <a:r>
              <a:rPr lang="en-US" sz="2400" dirty="0" err="1">
                <a:latin typeface="+mn-lt"/>
              </a:rPr>
              <a:t>scanf</a:t>
            </a:r>
            <a:r>
              <a:rPr lang="en-US" sz="2400" dirty="0">
                <a:latin typeface="+mn-lt"/>
              </a:rPr>
              <a:t>, but the difference is that it reads content from a file (represented by the file pointer) to write into variables.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int </a:t>
            </a:r>
            <a:r>
              <a:rPr lang="en-US" sz="2400" dirty="0" err="1">
                <a:latin typeface="+mn-lt"/>
              </a:rPr>
              <a:t>fprintf</a:t>
            </a:r>
            <a:r>
              <a:rPr lang="en-US" sz="2400" dirty="0">
                <a:latin typeface="+mn-lt"/>
              </a:rPr>
              <a:t>(FILE *stream, const char *format, ...);</a:t>
            </a:r>
          </a:p>
          <a:p>
            <a:pPr lvl="1"/>
            <a:r>
              <a:rPr lang="en-US" sz="2400" dirty="0">
                <a:latin typeface="+mn-lt"/>
              </a:rPr>
              <a:t>Similar to </a:t>
            </a:r>
            <a:r>
              <a:rPr lang="en-US" sz="2400" dirty="0" err="1">
                <a:latin typeface="+mn-lt"/>
              </a:rPr>
              <a:t>printf</a:t>
            </a:r>
            <a:r>
              <a:rPr lang="en-US" sz="2400" dirty="0">
                <a:latin typeface="+mn-lt"/>
              </a:rPr>
              <a:t>, but instead of displaying content on the screen, it writes the content from the arguments to a file (represented by the file pointer).</a:t>
            </a: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C48A-39BF-9B1B-2022-81203462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1A3EF-B0C7-3FA1-3DA9-B65EA7E299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Example 1. Write a program to read each line of text from a file, then calculate the length of the character string in each line and write to a new file in the following format: &lt;line length&gt; &lt;line content&gt;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For example, for a line in the input file:</a:t>
            </a:r>
          </a:p>
          <a:p>
            <a:pPr lvl="1"/>
            <a:r>
              <a:rPr lang="en-US" sz="2200" dirty="0">
                <a:latin typeface="+mn-lt"/>
              </a:rPr>
              <a:t>The quick brown fox jumps over the lazy dog.</a:t>
            </a:r>
          </a:p>
          <a:p>
            <a:pPr lvl="1"/>
            <a:r>
              <a:rPr lang="en-US" sz="2200" dirty="0">
                <a:latin typeface="+mn-lt"/>
              </a:rPr>
              <a:t>The corresponding line in the output file will be:</a:t>
            </a:r>
          </a:p>
          <a:p>
            <a:pPr lvl="1"/>
            <a:r>
              <a:rPr lang="en-US" sz="2200" dirty="0">
                <a:latin typeface="+mn-lt"/>
              </a:rPr>
              <a:t>44 The quick brown fox jumps over the lazy dog.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A50C8-AE51-412E-9409-E4216AAB84CC}"/>
              </a:ext>
            </a:extLst>
          </p:cNvPr>
          <p:cNvSpPr txBox="1"/>
          <p:nvPr/>
        </p:nvSpPr>
        <p:spPr>
          <a:xfrm>
            <a:off x="4465482" y="3800839"/>
            <a:ext cx="7321133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buff[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!=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(buff) - 1;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%s"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4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CCF7-A1D4-54E8-7D67-8F52B725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B16B2-40E2-7249-54C5-E2966C565F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sz="2400" dirty="0">
                <a:latin typeface="+mn-lt"/>
              </a:rPr>
              <a:t>Example 2</a:t>
            </a:r>
            <a:r>
              <a:rPr lang="en-US" sz="2400" dirty="0">
                <a:latin typeface="Calibri (Body)"/>
              </a:rPr>
              <a:t>. Write a program to read a sequence of numbers from the keyboard and write them to the file 'out.txt' in reverse order. Additionally, write the sum of the numbers at the end of the file.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latin typeface="Calibri (Body)"/>
              </a:rPr>
              <a:t>The input syntax from the keyboard is as follows: The first number is the count of the numbers to be input, followed by the sequence of integers. For example, if the user enters: 4 12 -45 56 3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latin typeface="Calibri (Body)"/>
              </a:rPr>
              <a:t>"4" is the count of numbers to be input, including "12 -45 56 3". The content of the 'out.txt' file will be, with 26 as the sum of the 4 numbers: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latin typeface="Calibri (Body)"/>
              </a:rPr>
              <a:t>3 56 -45 12 26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latin typeface="Calibri (Body)"/>
              </a:rPr>
              <a:t>Because the number of input numbers varies with each run, the program needs to dynamically allocate memory for these numbers using the malloc() function </a:t>
            </a:r>
          </a:p>
        </p:txBody>
      </p:sp>
    </p:spTree>
    <p:extLst>
      <p:ext uri="{BB962C8B-B14F-4D97-AF65-F5344CB8AC3E}">
        <p14:creationId xmlns:p14="http://schemas.microsoft.com/office/powerpoint/2010/main" val="2326379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A7A9-DDC1-13AE-FE20-4BB23DEB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705C8-F6DA-3AFC-2036-B4DD6805D3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05658-42B0-4A54-10ED-F1B34612182C}"/>
              </a:ext>
            </a:extLst>
          </p:cNvPr>
          <p:cNvSpPr txBox="1"/>
          <p:nvPr/>
        </p:nvSpPr>
        <p:spPr>
          <a:xfrm>
            <a:off x="371856" y="1058844"/>
            <a:ext cx="11448288" cy="4939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stdlib.h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string.h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5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5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n, value, sum;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"Enter a list of numbers with the first is the size of list: \n"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"%d"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&amp;n);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p = 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*)malloc(n * </a:t>
            </a:r>
            <a:r>
              <a:rPr lang="en-US" sz="15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));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0; sum = 0;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&lt; n)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"%d"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&amp;value);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p[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++] = value;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sum += value;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27657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6201-36F2-A032-C71F-77C259AA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46557-F594-27F4-6632-1C88643D49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8A8B2-836F-14FA-DFCE-1ADFC6CC6214}"/>
              </a:ext>
            </a:extLst>
          </p:cNvPr>
          <p:cNvSpPr txBox="1"/>
          <p:nvPr/>
        </p:nvSpPr>
        <p:spPr>
          <a:xfrm>
            <a:off x="1693926" y="1482947"/>
            <a:ext cx="854735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"out.txt"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"w"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 not open %s.\n"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"out.txt"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(i = n - 1; i &gt;= 0; i--) {</a:t>
            </a:r>
          </a:p>
          <a:p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fprintf(fp, </a:t>
            </a:r>
            <a:r>
              <a:rPr lang="nn-NO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p[i]);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sum);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free(p);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28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ED23-9225-CB3B-727B-2D6D4B2D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B3134-8F16-C111-BF9E-7B612B008C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+mn-lt"/>
              </a:rPr>
              <a:t>Example </a:t>
            </a:r>
            <a:r>
              <a:rPr lang="en-US" sz="2200" dirty="0">
                <a:latin typeface="+mn-lt"/>
              </a:rPr>
              <a:t>3. Create a text file named 'product.txt', where each line contains information about a product: ID (integer type), Product Name (a string without whitespace characters), Price (double type). The data fields are separated by a space or tab character. For example  </a:t>
            </a:r>
          </a:p>
          <a:p>
            <a:pPr lvl="1" eaLnBrk="1" hangingPunct="1"/>
            <a:r>
              <a:rPr lang="en-US" sz="2200" dirty="0">
                <a:latin typeface="+mn-lt"/>
              </a:rPr>
              <a:t>1	Samsung_Television_4K	20000000	 </a:t>
            </a:r>
          </a:p>
          <a:p>
            <a:pPr lvl="1" eaLnBrk="1" hangingPunct="1"/>
            <a:r>
              <a:rPr lang="en-US" sz="2200" dirty="0">
                <a:latin typeface="+mn-lt"/>
              </a:rPr>
              <a:t>2 	Apple_MacBook_2020	18560000	</a:t>
            </a:r>
          </a:p>
          <a:p>
            <a:pPr eaLnBrk="1" hangingPunct="1"/>
            <a:r>
              <a:rPr lang="en-US" sz="2200" dirty="0">
                <a:latin typeface="+mn-lt"/>
              </a:rPr>
              <a:t>Write a program to read the file into an array of structure elements and then display the content of the array on the screen in the form:</a:t>
            </a:r>
          </a:p>
          <a:p>
            <a:pPr lvl="1" eaLnBrk="1" hangingPunct="1"/>
            <a:r>
              <a:rPr lang="en-US" sz="2200" dirty="0">
                <a:latin typeface="+mn-lt"/>
              </a:rPr>
              <a:t>No	Product Name			Price</a:t>
            </a:r>
          </a:p>
          <a:p>
            <a:pPr lvl="1" eaLnBrk="1" hangingPunct="1"/>
            <a:r>
              <a:rPr lang="en-US" sz="2200" dirty="0">
                <a:latin typeface="+mn-lt"/>
              </a:rPr>
              <a:t>1	Samsung_Television_4K	 	20000000</a:t>
            </a:r>
          </a:p>
          <a:p>
            <a:pPr lvl="1" eaLnBrk="1" hangingPunct="1"/>
            <a:r>
              <a:rPr lang="en-US" sz="2200" dirty="0">
                <a:latin typeface="+mn-lt"/>
              </a:rPr>
              <a:t>…</a:t>
            </a:r>
          </a:p>
          <a:p>
            <a:r>
              <a:rPr lang="en-US" sz="2200" dirty="0">
                <a:latin typeface="+mn-lt"/>
              </a:rPr>
              <a:t>Suggestion</a:t>
            </a:r>
          </a:p>
          <a:p>
            <a:pPr lvl="1"/>
            <a:r>
              <a:rPr lang="en-US" sz="2000" dirty="0">
                <a:latin typeface="+mn-lt"/>
              </a:rPr>
              <a:t>When reading double-precision floating-point numbers, use </a:t>
            </a:r>
            <a:r>
              <a:rPr lang="en-US" sz="2000" dirty="0" err="1">
                <a:latin typeface="+mn-lt"/>
              </a:rPr>
              <a:t>fscanf</a:t>
            </a:r>
            <a:r>
              <a:rPr lang="en-US" sz="2000" dirty="0">
                <a:latin typeface="+mn-lt"/>
              </a:rPr>
              <a:t> with the format string "%</a:t>
            </a:r>
            <a:r>
              <a:rPr lang="en-US" sz="2000" dirty="0" err="1">
                <a:latin typeface="+mn-lt"/>
              </a:rPr>
              <a:t>lf</a:t>
            </a:r>
            <a:r>
              <a:rPr lang="en-US" sz="2000" dirty="0">
                <a:latin typeface="+mn-lt"/>
              </a:rPr>
              <a:t>".</a:t>
            </a:r>
          </a:p>
          <a:p>
            <a:pPr lvl="1"/>
            <a:r>
              <a:rPr lang="en-US" sz="2000" dirty="0">
                <a:latin typeface="+mn-lt"/>
              </a:rPr>
              <a:t>In cases where the data fields are separated by delimiters such as ';' or ',' (delimiters), you can combine </a:t>
            </a:r>
            <a:r>
              <a:rPr lang="en-US" sz="2000" dirty="0" err="1">
                <a:latin typeface="+mn-lt"/>
              </a:rPr>
              <a:t>fscanf</a:t>
            </a:r>
            <a:r>
              <a:rPr lang="en-US" sz="2000" dirty="0">
                <a:latin typeface="+mn-lt"/>
              </a:rPr>
              <a:t> and </a:t>
            </a:r>
            <a:r>
              <a:rPr lang="en-US" sz="2000" dirty="0" err="1">
                <a:latin typeface="+mn-lt"/>
              </a:rPr>
              <a:t>fgetc</a:t>
            </a:r>
            <a:r>
              <a:rPr lang="en-US" sz="2000" dirty="0">
                <a:latin typeface="+mn-lt"/>
              </a:rPr>
              <a:t> to read each field.</a:t>
            </a:r>
          </a:p>
          <a:p>
            <a:pPr lvl="1"/>
            <a:r>
              <a:rPr lang="en-US" sz="2000" dirty="0">
                <a:latin typeface="+mn-lt"/>
              </a:rPr>
              <a:t>Example: "1000, </a:t>
            </a:r>
            <a:r>
              <a:rPr lang="en-US" sz="2000" dirty="0" err="1">
                <a:latin typeface="+mn-lt"/>
              </a:rPr>
              <a:t>John_Allan</a:t>
            </a:r>
            <a:r>
              <a:rPr lang="en-US" sz="2000" dirty="0">
                <a:latin typeface="+mn-lt"/>
              </a:rPr>
              <a:t>, 28, </a:t>
            </a:r>
            <a:r>
              <a:rPr lang="en-US" sz="2000" dirty="0" err="1">
                <a:latin typeface="+mn-lt"/>
              </a:rPr>
              <a:t>NewYork</a:t>
            </a:r>
            <a:r>
              <a:rPr lang="en-US" sz="2000" dirty="0">
                <a:latin typeface="+mn-lt"/>
              </a:rPr>
              <a:t>"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4772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27A6-1B44-1573-8AA5-7C0932E7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3C040-6870-8A88-5CC9-71EF3A679D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235E4-3629-2CF4-66F4-D6386F32EEFE}"/>
              </a:ext>
            </a:extLst>
          </p:cNvPr>
          <p:cNvSpPr txBox="1"/>
          <p:nvPr/>
        </p:nvSpPr>
        <p:spPr>
          <a:xfrm>
            <a:off x="265176" y="1032510"/>
            <a:ext cx="11588088" cy="4770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MAX_ELEMENT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10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no;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name[20];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price;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MAX_ELEMENT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0, n;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"Loading file...\n"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"product.txt"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"Can not open %s.\n"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"product.txt"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64149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28097E-3E7B-060E-6309-577E885B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33A31-BE6E-126F-F633-4B5716D6C7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03F3A-A68E-329B-D7C4-3F11902A7C1F}"/>
              </a:ext>
            </a:extLst>
          </p:cNvPr>
          <p:cNvSpPr txBox="1"/>
          <p:nvPr/>
        </p:nvSpPr>
        <p:spPr>
          <a:xfrm>
            <a:off x="81507" y="1582340"/>
            <a:ext cx="12016005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fscanf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"%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d%s%lf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].no,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].name, &amp;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].price) != 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</a:rPr>
              <a:t>EOF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("%-6d%-24s%-6.2f\n",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].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no,arr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].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name,arr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].price);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n =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&lt; n;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++)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"%-6d%-24s%-6.2f\n"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b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].no,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].name,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].price);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1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5E68-AE65-0EE2-4B56-0EA2C573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59E86-3D67-9C1B-3B16-B2EAEAD4F5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+mn-lt"/>
              </a:rPr>
              <a:t>Exercise 1. Create a text file with the content of a class list containing at least 6 students. Each line should consist of the following 4 fields:</a:t>
            </a:r>
          </a:p>
          <a:p>
            <a:pPr eaLnBrk="1" hangingPunct="1">
              <a:defRPr/>
            </a:pPr>
            <a:r>
              <a:rPr lang="en-US" sz="2400" dirty="0">
                <a:latin typeface="+mn-lt"/>
              </a:rPr>
              <a:t>Order ID Student ID Full name (no spaces) Phone number. Example</a:t>
            </a:r>
          </a:p>
          <a:p>
            <a:pPr lvl="1" eaLnBrk="1" hangingPunct="1">
              <a:defRPr/>
            </a:pPr>
            <a:r>
              <a:rPr lang="en-US" sz="2400" dirty="0">
                <a:latin typeface="+mn-lt"/>
              </a:rPr>
              <a:t>1 20181110 </a:t>
            </a:r>
            <a:r>
              <a:rPr lang="en-US" sz="2400" dirty="0" err="1">
                <a:latin typeface="+mn-lt"/>
              </a:rPr>
              <a:t>Bui_Van</a:t>
            </a:r>
            <a:r>
              <a:rPr lang="en-US" sz="2400" dirty="0">
                <a:latin typeface="+mn-lt"/>
              </a:rPr>
              <a:t> 0903112234</a:t>
            </a:r>
          </a:p>
          <a:p>
            <a:pPr lvl="1" eaLnBrk="1" hangingPunct="1">
              <a:defRPr/>
            </a:pPr>
            <a:r>
              <a:rPr lang="en-US" sz="2400" dirty="0">
                <a:latin typeface="+mn-lt"/>
              </a:rPr>
              <a:t>2 20182111 </a:t>
            </a:r>
            <a:r>
              <a:rPr lang="en-US" sz="2400" dirty="0" err="1">
                <a:latin typeface="+mn-lt"/>
              </a:rPr>
              <a:t>Joshua_Kim</a:t>
            </a:r>
            <a:r>
              <a:rPr lang="en-US" sz="2400" dirty="0">
                <a:latin typeface="+mn-lt"/>
              </a:rPr>
              <a:t> 0912123232	</a:t>
            </a:r>
          </a:p>
          <a:p>
            <a:pPr eaLnBrk="1" hangingPunct="1">
              <a:defRPr/>
            </a:pPr>
            <a:r>
              <a:rPr lang="en-US" sz="2400" dirty="0">
                <a:latin typeface="+mn-lt"/>
              </a:rPr>
              <a:t>Write a program to read the file into a suitable array of structures. </a:t>
            </a:r>
            <a:r>
              <a:rPr lang="en-US" sz="2400">
                <a:latin typeface="+mn-lt"/>
              </a:rPr>
              <a:t>The program should prompt to add an additional field of scores for each student and then write the results to a file named "bangdiem.txt" (transcript.txt), including all the aforementioned fields (and the field for scores).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572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E855FD1-2AF0-4EE3-A01F-D220590C7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File Handling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A7C63C8-AF77-442D-965C-C9DDDE845DD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altLang="en-US" sz="2400" dirty="0">
                <a:latin typeface="+mn-lt"/>
              </a:rPr>
              <a:t>C </a:t>
            </a:r>
            <a:r>
              <a:rPr lang="fr-FR" altLang="en-US" sz="2400" dirty="0" err="1">
                <a:latin typeface="+mn-lt"/>
              </a:rPr>
              <a:t>communicates</a:t>
            </a:r>
            <a:r>
              <a:rPr lang="fr-FR" altLang="en-US" sz="2400" dirty="0">
                <a:latin typeface="+mn-lt"/>
              </a:rPr>
              <a:t> </a:t>
            </a:r>
            <a:r>
              <a:rPr lang="fr-FR" altLang="en-US" sz="2400" dirty="0" err="1">
                <a:latin typeface="+mn-lt"/>
              </a:rPr>
              <a:t>with</a:t>
            </a:r>
            <a:r>
              <a:rPr lang="fr-FR" altLang="en-US" sz="2400" dirty="0">
                <a:latin typeface="+mn-lt"/>
              </a:rPr>
              <a:t> files </a:t>
            </a:r>
            <a:r>
              <a:rPr lang="fr-FR" altLang="en-US" sz="2400" dirty="0" err="1">
                <a:latin typeface="+mn-lt"/>
              </a:rPr>
              <a:t>using</a:t>
            </a:r>
            <a:r>
              <a:rPr lang="fr-FR" altLang="en-US" sz="2400" dirty="0">
                <a:latin typeface="+mn-lt"/>
              </a:rPr>
              <a:t> a new </a:t>
            </a:r>
            <a:r>
              <a:rPr lang="fr-FR" altLang="en-US" sz="2400" dirty="0" err="1">
                <a:latin typeface="+mn-lt"/>
              </a:rPr>
              <a:t>datatype</a:t>
            </a:r>
            <a:r>
              <a:rPr lang="fr-FR" altLang="en-US" sz="2400" dirty="0">
                <a:latin typeface="+mn-lt"/>
              </a:rPr>
              <a:t> </a:t>
            </a:r>
            <a:r>
              <a:rPr lang="fr-FR" altLang="en-US" sz="2400" dirty="0" err="1">
                <a:latin typeface="+mn-lt"/>
              </a:rPr>
              <a:t>called</a:t>
            </a:r>
            <a:r>
              <a:rPr lang="fr-FR" altLang="en-US" sz="2400" dirty="0">
                <a:latin typeface="+mn-lt"/>
              </a:rPr>
              <a:t> a file pointer. </a:t>
            </a:r>
          </a:p>
          <a:p>
            <a:pPr eaLnBrk="1" hangingPunct="1"/>
            <a:endParaRPr lang="fr-FR" altLang="en-US" sz="2400" dirty="0">
              <a:latin typeface="+mn-lt"/>
            </a:endParaRPr>
          </a:p>
          <a:p>
            <a:pPr eaLnBrk="1" hangingPunct="1"/>
            <a:r>
              <a:rPr lang="fr-FR" altLang="en-US" sz="2400" dirty="0">
                <a:latin typeface="+mn-lt"/>
              </a:rPr>
              <a:t>File pointer:</a:t>
            </a:r>
          </a:p>
          <a:p>
            <a:pPr lvl="1" eaLnBrk="1" hangingPunct="1"/>
            <a:r>
              <a:rPr lang="fr-FR" altLang="en-US" sz="2400" dirty="0" err="1">
                <a:latin typeface="+mn-lt"/>
              </a:rPr>
              <a:t>references</a:t>
            </a:r>
            <a:r>
              <a:rPr lang="fr-FR" altLang="en-US" sz="2400" dirty="0">
                <a:latin typeface="+mn-lt"/>
              </a:rPr>
              <a:t> a </a:t>
            </a:r>
            <a:r>
              <a:rPr lang="fr-FR" altLang="en-US" sz="2400" dirty="0" err="1">
                <a:latin typeface="+mn-lt"/>
              </a:rPr>
              <a:t>disk</a:t>
            </a:r>
            <a:r>
              <a:rPr lang="fr-FR" altLang="en-US" sz="2400" dirty="0">
                <a:latin typeface="+mn-lt"/>
              </a:rPr>
              <a:t> file. </a:t>
            </a:r>
          </a:p>
          <a:p>
            <a:pPr lvl="1" eaLnBrk="1" hangingPunct="1"/>
            <a:r>
              <a:rPr lang="fr-FR" altLang="en-US" sz="2400" dirty="0" err="1">
                <a:latin typeface="+mn-lt"/>
              </a:rPr>
              <a:t>used</a:t>
            </a:r>
            <a:r>
              <a:rPr lang="fr-FR" altLang="en-US" sz="2400" dirty="0">
                <a:latin typeface="+mn-lt"/>
              </a:rPr>
              <a:t> by a </a:t>
            </a:r>
            <a:r>
              <a:rPr lang="fr-FR" altLang="en-US" sz="2400" dirty="0" err="1">
                <a:latin typeface="+mn-lt"/>
              </a:rPr>
              <a:t>stream</a:t>
            </a:r>
            <a:r>
              <a:rPr lang="fr-FR" altLang="en-US" sz="2400" dirty="0">
                <a:latin typeface="+mn-lt"/>
              </a:rPr>
              <a:t> to </a:t>
            </a:r>
            <a:r>
              <a:rPr lang="fr-FR" altLang="en-US" sz="2400" dirty="0" err="1">
                <a:latin typeface="+mn-lt"/>
              </a:rPr>
              <a:t>conduct</a:t>
            </a:r>
            <a:r>
              <a:rPr lang="fr-FR" altLang="en-US" sz="2400" dirty="0">
                <a:latin typeface="+mn-lt"/>
              </a:rPr>
              <a:t> the </a:t>
            </a:r>
            <a:r>
              <a:rPr lang="fr-FR" altLang="en-US" sz="2400" dirty="0" err="1">
                <a:latin typeface="+mn-lt"/>
              </a:rPr>
              <a:t>operation</a:t>
            </a:r>
            <a:r>
              <a:rPr lang="fr-FR" altLang="en-US" sz="2400" dirty="0">
                <a:latin typeface="+mn-lt"/>
              </a:rPr>
              <a:t> of the I/O </a:t>
            </a:r>
            <a:r>
              <a:rPr lang="fr-FR" altLang="en-US" sz="2400" dirty="0" err="1">
                <a:latin typeface="+mn-lt"/>
              </a:rPr>
              <a:t>functions</a:t>
            </a:r>
            <a:r>
              <a:rPr lang="fr-FR" altLang="en-US" sz="2400" dirty="0">
                <a:latin typeface="+mn-lt"/>
              </a:rPr>
              <a:t>. </a:t>
            </a:r>
          </a:p>
          <a:p>
            <a:pPr lvl="1" eaLnBrk="1" hangingPunct="1"/>
            <a:endParaRPr lang="fr-FR" altLang="en-US" sz="2400" dirty="0">
              <a:latin typeface="+mn-lt"/>
            </a:endParaRPr>
          </a:p>
          <a:p>
            <a:pPr eaLnBrk="1" hangingPunct="1"/>
            <a:r>
              <a:rPr lang="fr-FR" altLang="en-US" sz="2400" dirty="0">
                <a:latin typeface="+mn-lt"/>
              </a:rPr>
              <a:t>FILE *</a:t>
            </a:r>
            <a:r>
              <a:rPr lang="fr-FR" altLang="en-US" sz="2400" dirty="0" err="1">
                <a:latin typeface="+mn-lt"/>
              </a:rPr>
              <a:t>fptr</a:t>
            </a:r>
            <a:r>
              <a:rPr lang="fr-FR" altLang="en-US" sz="2400" dirty="0">
                <a:latin typeface="+mn-lt"/>
              </a:rPr>
              <a:t>; </a:t>
            </a:r>
          </a:p>
          <a:p>
            <a:pPr eaLnBrk="1" hangingPunct="1"/>
            <a:endParaRPr lang="fr-FR" alt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C479620D-5AD5-4BE0-BDFD-740FBAF642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4 major operations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E64AC2B-644C-4CBB-BE3F-A8955C48D97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Open the file</a:t>
            </a:r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Read from a file </a:t>
            </a:r>
            <a:r>
              <a:rPr lang="en-US" altLang="en-US" dirty="0">
                <a:sym typeface="Wingdings" panose="05000000000000000000" pitchFamily="2" charset="2"/>
              </a:rPr>
              <a:t> program</a:t>
            </a: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Write to a file: Program </a:t>
            </a:r>
            <a:r>
              <a:rPr lang="en-US" altLang="en-US" dirty="0">
                <a:sym typeface="Wingdings" panose="05000000000000000000" pitchFamily="2" charset="2"/>
              </a:rPr>
              <a:t> file</a:t>
            </a:r>
            <a:endParaRPr lang="en-US" altLang="en-US" dirty="0"/>
          </a:p>
          <a:p>
            <a:pPr eaLnBrk="1" hangingPunct="1">
              <a:buFontTx/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Close the file.</a:t>
            </a:r>
          </a:p>
          <a:p>
            <a:pPr eaLnBrk="1" hangingPunct="1"/>
            <a:endParaRPr lang="fr-F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3F95-C16C-DA6D-8D1E-F3D7863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Söhne"/>
              </a:rPr>
              <a:t>Text File vs Binary 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B3CE0-475E-3C16-EEDB-2F19CFCFF5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sz="2800" b="0" i="0" dirty="0">
                <a:effectLst/>
                <a:latin typeface="Söhne"/>
              </a:rPr>
              <a:t>Text File: </a:t>
            </a:r>
          </a:p>
          <a:p>
            <a:pPr lvl="1"/>
            <a:r>
              <a:rPr lang="en-US" sz="2600" b="0" i="0" dirty="0">
                <a:effectLst/>
                <a:latin typeface="Söhne"/>
              </a:rPr>
              <a:t>It contains visible characters and can be created using common software like Notepad, Notepad++, Sublime Text, etc. </a:t>
            </a:r>
          </a:p>
          <a:p>
            <a:pPr lvl="1"/>
            <a:r>
              <a:rPr lang="en-US" sz="2600" b="0" i="0" dirty="0">
                <a:effectLst/>
                <a:latin typeface="Söhne"/>
              </a:rPr>
              <a:t>It's convenient for everyday use but lacks security and requires more storage space.</a:t>
            </a:r>
          </a:p>
          <a:p>
            <a:pPr lvl="1"/>
            <a:endParaRPr lang="en-US" sz="2600" b="0" i="0" dirty="0">
              <a:effectLst/>
              <a:latin typeface="Söhne"/>
            </a:endParaRPr>
          </a:p>
          <a:p>
            <a:pPr algn="l"/>
            <a:r>
              <a:rPr lang="en-US" sz="2800" b="0" i="0" dirty="0">
                <a:effectLst/>
                <a:latin typeface="Söhne"/>
              </a:rPr>
              <a:t>Binary File: </a:t>
            </a:r>
          </a:p>
          <a:p>
            <a:pPr lvl="1"/>
            <a:r>
              <a:rPr lang="en-US" sz="2600" b="0" i="0" dirty="0">
                <a:effectLst/>
                <a:latin typeface="Söhne"/>
              </a:rPr>
              <a:t>Stores data in binary form (a string of 0s and 1s). </a:t>
            </a:r>
          </a:p>
          <a:p>
            <a:pPr lvl="1"/>
            <a:r>
              <a:rPr lang="en-US" sz="2600" b="0" i="0" dirty="0">
                <a:effectLst/>
                <a:latin typeface="Söhne"/>
              </a:rPr>
              <a:t>It offers better security and storage efficiency.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498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7D13E3FD-8631-4833-A862-0371C19CA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Opening a file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A1CE388-B936-408B-B475-124B07D466B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fr-FR" altLang="en-US" dirty="0" err="1"/>
              <a:t>fopen</a:t>
            </a:r>
            <a:r>
              <a:rPr lang="fr-FR" altLang="en-US" dirty="0"/>
              <a:t>() </a:t>
            </a:r>
            <a:r>
              <a:rPr lang="fr-FR" altLang="en-US" dirty="0" err="1"/>
              <a:t>function</a:t>
            </a:r>
            <a:r>
              <a:rPr lang="fr-FR" altLang="en-US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fr-FR" altLang="en-US" dirty="0"/>
              <a:t>FILE *</a:t>
            </a:r>
            <a:r>
              <a:rPr lang="fr-FR" altLang="en-US" dirty="0" err="1"/>
              <a:t>fopen</a:t>
            </a:r>
            <a:r>
              <a:rPr lang="fr-FR" altLang="en-US" dirty="0"/>
              <a:t>(</a:t>
            </a:r>
            <a:r>
              <a:rPr lang="fr-FR" altLang="en-US" dirty="0" err="1"/>
              <a:t>const</a:t>
            </a:r>
            <a:r>
              <a:rPr lang="fr-FR" altLang="en-US" dirty="0"/>
              <a:t> char *</a:t>
            </a:r>
            <a:r>
              <a:rPr lang="fr-FR" altLang="en-US" dirty="0" err="1"/>
              <a:t>filename</a:t>
            </a:r>
            <a:r>
              <a:rPr lang="fr-FR" altLang="en-US" dirty="0"/>
              <a:t>, </a:t>
            </a:r>
            <a:r>
              <a:rPr lang="fr-FR" altLang="en-US" dirty="0" err="1"/>
              <a:t>const</a:t>
            </a:r>
            <a:r>
              <a:rPr lang="fr-FR" altLang="en-US" dirty="0"/>
              <a:t> char *mode); </a:t>
            </a:r>
          </a:p>
          <a:p>
            <a:pPr eaLnBrk="1" hangingPunct="1">
              <a:lnSpc>
                <a:spcPct val="90000"/>
              </a:lnSpc>
            </a:pPr>
            <a:endParaRPr lang="fr-F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55AB-6F0B-C5B6-F0BC-38A4618F1291}"/>
              </a:ext>
            </a:extLst>
          </p:cNvPr>
          <p:cNvSpPr txBox="1"/>
          <p:nvPr/>
        </p:nvSpPr>
        <p:spPr>
          <a:xfrm>
            <a:off x="2580894" y="3137053"/>
            <a:ext cx="6094476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"test.txt"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test.txt file.\n"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exit(1);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FA445422-017A-4DB4-89F5-CE64314F8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Opening a file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1C8B2A1-1A06-46A1-9F24-75F259DFA96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sz="2400" dirty="0" err="1">
                <a:latin typeface="+mn-lt"/>
              </a:rPr>
              <a:t>filenam</a:t>
            </a:r>
            <a:r>
              <a:rPr lang="en-US" altLang="en-US" sz="2400" dirty="0">
                <a:latin typeface="+mn-lt"/>
              </a:rPr>
              <a:t>e: name of the file.</a:t>
            </a:r>
          </a:p>
          <a:p>
            <a:pPr lvl="1" eaLnBrk="1" hangingPunct="1"/>
            <a:r>
              <a:rPr lang="en-US" altLang="en-US" sz="2400" dirty="0">
                <a:latin typeface="+mn-lt"/>
              </a:rPr>
              <a:t>It can be a string literal: </a:t>
            </a:r>
            <a:r>
              <a:rPr lang="en-US" altLang="en-US" sz="2400" b="1" dirty="0">
                <a:latin typeface="+mn-lt"/>
              </a:rPr>
              <a:t>“data.txt”</a:t>
            </a:r>
          </a:p>
          <a:p>
            <a:pPr lvl="1" eaLnBrk="1" hangingPunct="1"/>
            <a:r>
              <a:rPr lang="en-US" altLang="en-US" sz="2400" dirty="0">
                <a:latin typeface="+mn-lt"/>
              </a:rPr>
              <a:t>It may contain the full path of the file: </a:t>
            </a:r>
            <a:r>
              <a:rPr lang="en-US" altLang="en-US" sz="2400" b="1" dirty="0">
                <a:latin typeface="+mn-lt"/>
              </a:rPr>
              <a:t>“/root/</a:t>
            </a:r>
            <a:r>
              <a:rPr lang="en-US" altLang="en-US" sz="2400" b="1" dirty="0" err="1">
                <a:latin typeface="+mn-lt"/>
              </a:rPr>
              <a:t>hedspi</a:t>
            </a:r>
            <a:r>
              <a:rPr lang="en-US" altLang="en-US" sz="2400" b="1" dirty="0">
                <a:latin typeface="+mn-lt"/>
              </a:rPr>
              <a:t>/</a:t>
            </a:r>
            <a:r>
              <a:rPr lang="en-US" altLang="en-US" sz="2400" b="1" dirty="0" err="1">
                <a:latin typeface="+mn-lt"/>
              </a:rPr>
              <a:t>CProgrammingBasic</a:t>
            </a:r>
            <a:r>
              <a:rPr lang="en-US" altLang="en-US" sz="2400" b="1" dirty="0">
                <a:latin typeface="+mn-lt"/>
              </a:rPr>
              <a:t>/Lab1/data.txt”</a:t>
            </a:r>
          </a:p>
          <a:p>
            <a:pPr lvl="1" eaLnBrk="1" hangingPunct="1"/>
            <a:r>
              <a:rPr lang="en-US" altLang="en-US" sz="2400" dirty="0">
                <a:latin typeface="+mn-lt"/>
              </a:rPr>
              <a:t>It may be a character array that contains the file name:</a:t>
            </a:r>
          </a:p>
          <a:p>
            <a:pPr lvl="1" eaLnBrk="1" hangingPunct="1">
              <a:buFontTx/>
              <a:buNone/>
            </a:pPr>
            <a:r>
              <a:rPr lang="en-US" altLang="en-US" sz="2400" dirty="0">
                <a:latin typeface="+mn-lt"/>
              </a:rPr>
              <a:t>        </a:t>
            </a:r>
            <a:r>
              <a:rPr lang="en-US" altLang="en-US" sz="2400" b="1" dirty="0">
                <a:latin typeface="+mn-lt"/>
              </a:rPr>
              <a:t>char </a:t>
            </a:r>
            <a:r>
              <a:rPr lang="en-US" altLang="en-US" sz="2400" b="1" dirty="0" err="1">
                <a:latin typeface="+mn-lt"/>
              </a:rPr>
              <a:t>file_name</a:t>
            </a:r>
            <a:r>
              <a:rPr lang="en-US" altLang="en-US" sz="2400" b="1" dirty="0">
                <a:latin typeface="+mn-lt"/>
              </a:rPr>
              <a:t>[] = “junk.txt”;</a:t>
            </a:r>
          </a:p>
          <a:p>
            <a:pPr lvl="1" eaLnBrk="1" hangingPunct="1">
              <a:buFontTx/>
              <a:buNone/>
            </a:pPr>
            <a:endParaRPr lang="en-US" altLang="en-US" sz="2400" b="1" dirty="0">
              <a:latin typeface="+mn-lt"/>
            </a:endParaRPr>
          </a:p>
          <a:p>
            <a:pPr eaLnBrk="1" hangingPunct="1"/>
            <a:r>
              <a:rPr lang="en-US" altLang="en-US" sz="2400" b="1" i="1" dirty="0">
                <a:solidFill>
                  <a:srgbClr val="CC6600"/>
                </a:solidFill>
                <a:latin typeface="+mn-lt"/>
              </a:rPr>
              <a:t>NOTE:</a:t>
            </a:r>
            <a:r>
              <a:rPr lang="en-US" altLang="en-US" sz="2400" i="1" dirty="0">
                <a:latin typeface="+mn-lt"/>
              </a:rPr>
              <a:t> If the file path is not specified, the file  is located in the same folder as the C program.</a:t>
            </a:r>
            <a:endParaRPr lang="fr-FR" altLang="en-US" sz="2400" i="1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2D580ED3-17B9-4F8E-B9AE-3EAE6CA32F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Modes for </a:t>
            </a:r>
            <a:r>
              <a:rPr lang="fr-FR" dirty="0" err="1"/>
              <a:t>text</a:t>
            </a:r>
            <a:r>
              <a:rPr lang="fr-FR" dirty="0"/>
              <a:t> file</a:t>
            </a:r>
          </a:p>
        </p:txBody>
      </p:sp>
      <p:graphicFrame>
        <p:nvGraphicFramePr>
          <p:cNvPr id="112714" name="Group 74">
            <a:extLst>
              <a:ext uri="{FF2B5EF4-FFF2-40B4-BE49-F238E27FC236}">
                <a16:creationId xmlns:a16="http://schemas.microsoft.com/office/drawing/2014/main" id="{BF5D907A-263D-4202-B943-BAD4FD82C21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31513965"/>
              </p:ext>
            </p:extLst>
          </p:nvPr>
        </p:nvGraphicFramePr>
        <p:xfrm>
          <a:off x="338138" y="1058863"/>
          <a:ext cx="11515724" cy="3684588"/>
        </p:xfrm>
        <a:graphic>
          <a:graphicData uri="http://schemas.openxmlformats.org/drawingml/2006/table">
            <a:tbl>
              <a:tblPr/>
              <a:tblGrid>
                <a:gridCol w="215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mode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Description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"r"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opens an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existing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text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file for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reading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"w"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creates a text file for writing.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"a"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opens an existing text file for appending. 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"r+"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opens an existing text file for reading or writing. 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7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"w+"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creates a text file for reading or writing.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"a+"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opens or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create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an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existing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text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file for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appending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C9EB9AF-E77E-4551-87F4-4FE2E86D0379}" vid="{E8919D33-A976-4955-AFB8-A27EBB61C1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BF15DE-59EB-464E-A1D2-CACAA9DFF4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a6ddea-004a-4b16-a170-7c91a96eeb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91A9F5-A11B-4114-9BC6-70DD4750F5D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6006311-A3A1-4884-9BA0-4F337A17B2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HUST_PPT_template_2022_Blue_16x9</Template>
  <TotalTime>83</TotalTime>
  <Words>3554</Words>
  <Application>Microsoft Office PowerPoint</Application>
  <PresentationFormat>Widescreen</PresentationFormat>
  <Paragraphs>416</Paragraphs>
  <Slides>38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Content</vt:lpstr>
      <vt:lpstr>File Handling</vt:lpstr>
      <vt:lpstr>4 major operations</vt:lpstr>
      <vt:lpstr>Text File vs Binary File</vt:lpstr>
      <vt:lpstr>Opening a file</vt:lpstr>
      <vt:lpstr>Opening a file</vt:lpstr>
      <vt:lpstr>Modes for text file</vt:lpstr>
      <vt:lpstr>Modes for binary file</vt:lpstr>
      <vt:lpstr>Closing a file</vt:lpstr>
      <vt:lpstr>Example</vt:lpstr>
      <vt:lpstr>PowerPoint Presentation</vt:lpstr>
      <vt:lpstr>Reading and Writing Disk Files</vt:lpstr>
      <vt:lpstr>Example</vt:lpstr>
      <vt:lpstr>Example</vt:lpstr>
      <vt:lpstr>PowerPoint Presentation</vt:lpstr>
      <vt:lpstr>Exercise</vt:lpstr>
      <vt:lpstr>Exercise</vt:lpstr>
      <vt:lpstr>Exercise</vt:lpstr>
      <vt:lpstr>Exercise</vt:lpstr>
      <vt:lpstr>PowerPoint Presentation</vt:lpstr>
      <vt:lpstr>Read or write one line at a time.</vt:lpstr>
      <vt:lpstr>Example</vt:lpstr>
      <vt:lpstr>Example</vt:lpstr>
      <vt:lpstr>Example</vt:lpstr>
      <vt:lpstr>Example</vt:lpstr>
      <vt:lpstr>Exercise</vt:lpstr>
      <vt:lpstr>PowerPoint Presentation</vt:lpstr>
      <vt:lpstr>Read and write formated text</vt:lpstr>
      <vt:lpstr>Example</vt:lpstr>
      <vt:lpstr>Example</vt:lpstr>
      <vt:lpstr>Example</vt:lpstr>
      <vt:lpstr>Example</vt:lpstr>
      <vt:lpstr>Example</vt:lpstr>
      <vt:lpstr>Example</vt:lpstr>
      <vt:lpstr>Example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Hiep</dc:creator>
  <cp:lastModifiedBy>Nguyen Hiep</cp:lastModifiedBy>
  <cp:revision>17</cp:revision>
  <dcterms:created xsi:type="dcterms:W3CDTF">2023-11-19T05:46:00Z</dcterms:created>
  <dcterms:modified xsi:type="dcterms:W3CDTF">2025-02-11T00:46:18Z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